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2" r:id="rId2"/>
    <p:sldId id="266" r:id="rId3"/>
    <p:sldId id="273" r:id="rId4"/>
    <p:sldId id="306" r:id="rId5"/>
    <p:sldId id="278" r:id="rId6"/>
    <p:sldId id="305" r:id="rId7"/>
    <p:sldId id="271" r:id="rId8"/>
    <p:sldId id="307"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D051"/>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3557" autoAdjust="0"/>
  </p:normalViewPr>
  <p:slideViewPr>
    <p:cSldViewPr snapToGrid="0">
      <p:cViewPr varScale="1">
        <p:scale>
          <a:sx n="104" d="100"/>
          <a:sy n="104" d="100"/>
        </p:scale>
        <p:origin x="1056" y="11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CCAD3-8532-4B26-835D-80D3A3EA62FC}" type="datetimeFigureOut">
              <a:rPr kumimoji="1" lang="ja-JP" altLang="en-US" smtClean="0"/>
              <a:t>2024/10/30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A0EF2-79BF-4162-8E7B-5C1E895A78DA}" type="slidenum">
              <a:rPr kumimoji="1" lang="ja-JP" altLang="en-US" smtClean="0"/>
              <a:t>‹#›</a:t>
            </a:fld>
            <a:endParaRPr kumimoji="1" lang="ja-JP" altLang="en-US"/>
          </a:p>
        </p:txBody>
      </p:sp>
    </p:spTree>
    <p:extLst>
      <p:ext uri="{BB962C8B-B14F-4D97-AF65-F5344CB8AC3E}">
        <p14:creationId xmlns:p14="http://schemas.microsoft.com/office/powerpoint/2010/main" val="20999052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slide background may contain a company logo. Edit master title slide to add logo to first slide ONLY.</a:t>
            </a:r>
          </a:p>
          <a:p>
            <a:endParaRPr lang="en-US" dirty="0"/>
          </a:p>
        </p:txBody>
      </p:sp>
      <p:sp>
        <p:nvSpPr>
          <p:cNvPr id="4" name="Slide Number Placeholder 3"/>
          <p:cNvSpPr>
            <a:spLocks noGrp="1"/>
          </p:cNvSpPr>
          <p:nvPr>
            <p:ph type="sldNum" sz="quarter" idx="5"/>
          </p:nvPr>
        </p:nvSpPr>
        <p:spPr/>
        <p:txBody>
          <a:bodyPr/>
          <a:lstStyle/>
          <a:p>
            <a:fld id="{4FEA0EF2-79BF-4162-8E7B-5C1E895A78DA}" type="slidenum">
              <a:rPr kumimoji="1" lang="ja-JP" altLang="en-US" smtClean="0"/>
              <a:t>1</a:t>
            </a:fld>
            <a:endParaRPr kumimoji="1" lang="ja-JP" altLang="en-US"/>
          </a:p>
        </p:txBody>
      </p:sp>
    </p:spTree>
    <p:extLst>
      <p:ext uri="{BB962C8B-B14F-4D97-AF65-F5344CB8AC3E}">
        <p14:creationId xmlns:p14="http://schemas.microsoft.com/office/powerpoint/2010/main" val="2665391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5"/>
          </p:nvPr>
        </p:nvSpPr>
        <p:spPr/>
        <p:txBody>
          <a:bodyPr/>
          <a:lstStyle/>
          <a:p>
            <a:fld id="{4FEA0EF2-79BF-4162-8E7B-5C1E895A78DA}" type="slidenum">
              <a:rPr kumimoji="1" lang="ja-JP" altLang="en-US" smtClean="0"/>
              <a:t>2</a:t>
            </a:fld>
            <a:endParaRPr kumimoji="1" lang="ja-JP" altLang="en-US"/>
          </a:p>
        </p:txBody>
      </p:sp>
    </p:spTree>
    <p:extLst>
      <p:ext uri="{BB962C8B-B14F-4D97-AF65-F5344CB8AC3E}">
        <p14:creationId xmlns:p14="http://schemas.microsoft.com/office/powerpoint/2010/main" val="131737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FEA0EF2-79BF-4162-8E7B-5C1E895A78DA}" type="slidenum">
              <a:rPr kumimoji="1" lang="ja-JP" altLang="en-US" smtClean="0"/>
              <a:t>3</a:t>
            </a:fld>
            <a:endParaRPr kumimoji="1" lang="ja-JP" altLang="en-US"/>
          </a:p>
        </p:txBody>
      </p:sp>
    </p:spTree>
    <p:extLst>
      <p:ext uri="{BB962C8B-B14F-4D97-AF65-F5344CB8AC3E}">
        <p14:creationId xmlns:p14="http://schemas.microsoft.com/office/powerpoint/2010/main" val="2336784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4FEA0EF2-79BF-4162-8E7B-5C1E895A78DA}" type="slidenum">
              <a:rPr kumimoji="1" lang="ja-JP" altLang="en-US" smtClean="0"/>
              <a:t>4</a:t>
            </a:fld>
            <a:endParaRPr kumimoji="1" lang="ja-JP" altLang="en-US"/>
          </a:p>
        </p:txBody>
      </p:sp>
    </p:spTree>
    <p:extLst>
      <p:ext uri="{BB962C8B-B14F-4D97-AF65-F5344CB8AC3E}">
        <p14:creationId xmlns:p14="http://schemas.microsoft.com/office/powerpoint/2010/main" val="2321557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4FEA0EF2-79BF-4162-8E7B-5C1E895A78DA}" type="slidenum">
              <a:rPr kumimoji="1" lang="ja-JP" altLang="en-US" smtClean="0"/>
              <a:t>5</a:t>
            </a:fld>
            <a:endParaRPr kumimoji="1" lang="ja-JP" altLang="en-US"/>
          </a:p>
        </p:txBody>
      </p:sp>
    </p:spTree>
    <p:extLst>
      <p:ext uri="{BB962C8B-B14F-4D97-AF65-F5344CB8AC3E}">
        <p14:creationId xmlns:p14="http://schemas.microsoft.com/office/powerpoint/2010/main" val="2937939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FEA0EF2-79BF-4162-8E7B-5C1E895A78DA}" type="slidenum">
              <a:rPr kumimoji="1" lang="ja-JP" altLang="en-US" smtClean="0"/>
              <a:t>6</a:t>
            </a:fld>
            <a:endParaRPr kumimoji="1" lang="ja-JP" altLang="en-US"/>
          </a:p>
        </p:txBody>
      </p:sp>
    </p:spTree>
    <p:extLst>
      <p:ext uri="{BB962C8B-B14F-4D97-AF65-F5344CB8AC3E}">
        <p14:creationId xmlns:p14="http://schemas.microsoft.com/office/powerpoint/2010/main" val="1774086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solidFill>
                <a:srgbClr val="F91752"/>
              </a:solidFill>
              <a:latin typeface="Arial Black" panose="020B0A04020102020204" pitchFamily="34" charset="0"/>
            </a:endParaRPr>
          </a:p>
          <a:p>
            <a:endParaRPr lang="en-US" dirty="0"/>
          </a:p>
        </p:txBody>
      </p:sp>
      <p:sp>
        <p:nvSpPr>
          <p:cNvPr id="4" name="Slide Number Placeholder 3"/>
          <p:cNvSpPr>
            <a:spLocks noGrp="1"/>
          </p:cNvSpPr>
          <p:nvPr>
            <p:ph type="sldNum" sz="quarter" idx="5"/>
          </p:nvPr>
        </p:nvSpPr>
        <p:spPr/>
        <p:txBody>
          <a:bodyPr/>
          <a:lstStyle/>
          <a:p>
            <a:fld id="{4FEA0EF2-79BF-4162-8E7B-5C1E895A78DA}" type="slidenum">
              <a:rPr kumimoji="1" lang="ja-JP" altLang="en-US" smtClean="0"/>
              <a:t>7</a:t>
            </a:fld>
            <a:endParaRPr kumimoji="1" lang="ja-JP" altLang="en-US"/>
          </a:p>
        </p:txBody>
      </p:sp>
    </p:spTree>
    <p:extLst>
      <p:ext uri="{BB962C8B-B14F-4D97-AF65-F5344CB8AC3E}">
        <p14:creationId xmlns:p14="http://schemas.microsoft.com/office/powerpoint/2010/main" val="3299524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Learning Objectives">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E4477464-B625-AC8D-042E-6C8F6016E0B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a:prstGeom prst="rect">
            <a:avLst/>
          </a:prstGeo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Learning Objectives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a:prstGeom prst="rect">
            <a:avLst/>
          </a:prstGeom>
        </p:spPr>
        <p:txBody>
          <a:bodyPr>
            <a:normAutofit/>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Objective 1</a:t>
            </a:r>
          </a:p>
          <a:p>
            <a:pPr lvl="0"/>
            <a:r>
              <a:rPr lang="en-US" dirty="0"/>
              <a:t>Objective 2</a:t>
            </a:r>
          </a:p>
          <a:p>
            <a:pPr lvl="0"/>
            <a:endParaRPr lang="en-US" dirty="0"/>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a:xfrm>
            <a:off x="9448800" y="6257925"/>
            <a:ext cx="2743200" cy="365125"/>
          </a:xfrm>
          <a:prstGeom prst="rect">
            <a:avLst/>
          </a:prstGeom>
        </p:spPr>
        <p:txBody>
          <a:bodyPr/>
          <a:lstStyle>
            <a:lvl1pPr algn="r">
              <a:defRPr sz="2000"/>
            </a:lvl1pPr>
          </a:lstStyle>
          <a:p>
            <a:fld id="{88DD9060-538D-6748-9546-F4DF75D7DA81}" type="slidenum">
              <a:rPr lang="en-US" smtClean="0"/>
              <a:pPr/>
              <a:t>‹#›</a:t>
            </a:fld>
            <a:endParaRPr lang="en-US"/>
          </a:p>
        </p:txBody>
      </p:sp>
      <p:sp>
        <p:nvSpPr>
          <p:cNvPr id="7" name="Rectangle 7">
            <a:extLst>
              <a:ext uri="{FF2B5EF4-FFF2-40B4-BE49-F238E27FC236}">
                <a16:creationId xmlns:a16="http://schemas.microsoft.com/office/drawing/2014/main" id="{C3B39E5E-19B5-E105-724C-EDB769A4D5F1}"/>
              </a:ext>
            </a:extLst>
          </p:cNvPr>
          <p:cNvSpPr/>
          <p:nvPr userDrawn="1"/>
        </p:nvSpPr>
        <p:spPr>
          <a:xfrm flipV="1">
            <a:off x="0" y="6576818"/>
            <a:ext cx="12206514" cy="327414"/>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26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descr="A blue city skyline with a bridge and a blue sky&#10;&#10;Description automatically generated">
            <a:extLst>
              <a:ext uri="{FF2B5EF4-FFF2-40B4-BE49-F238E27FC236}">
                <a16:creationId xmlns:a16="http://schemas.microsoft.com/office/drawing/2014/main" id="{8CF61744-7B54-3479-1383-DD5DB939B297}"/>
              </a:ext>
            </a:extLst>
          </p:cNvPr>
          <p:cNvPicPr>
            <a:picLocks noChangeAspect="1"/>
          </p:cNvPicPr>
          <p:nvPr userDrawn="1"/>
        </p:nvPicPr>
        <p:blipFill>
          <a:blip r:embed="rId2"/>
          <a:stretch>
            <a:fillRect/>
          </a:stretch>
        </p:blipFill>
        <p:spPr>
          <a:xfrm>
            <a:off x="-14515" y="0"/>
            <a:ext cx="12206513" cy="2670174"/>
          </a:xfrm>
          <a:prstGeom prst="rect">
            <a:avLst/>
          </a:prstGeom>
        </p:spPr>
      </p:pic>
      <p:sp>
        <p:nvSpPr>
          <p:cNvPr id="2" name="Title 1">
            <a:extLst>
              <a:ext uri="{FF2B5EF4-FFF2-40B4-BE49-F238E27FC236}">
                <a16:creationId xmlns:a16="http://schemas.microsoft.com/office/drawing/2014/main" id="{EDA2A6E9-3C8F-20D6-1F59-E8A0BEBAECD0}"/>
              </a:ext>
            </a:extLst>
          </p:cNvPr>
          <p:cNvSpPr>
            <a:spLocks noGrp="1"/>
          </p:cNvSpPr>
          <p:nvPr>
            <p:ph type="ctrTitle" hasCustomPrompt="1"/>
          </p:nvPr>
        </p:nvSpPr>
        <p:spPr>
          <a:xfrm>
            <a:off x="1524000" y="3331911"/>
            <a:ext cx="9144000" cy="882804"/>
          </a:xfrm>
        </p:spPr>
        <p:txBody>
          <a:bodyPr anchor="b">
            <a:noAutofit/>
          </a:bodyPr>
          <a:lstStyle>
            <a:lvl1pPr algn="ctr">
              <a:defRPr sz="4800" b="1">
                <a:solidFill>
                  <a:srgbClr val="00B0F0"/>
                </a:solidFill>
                <a:latin typeface="Arial" panose="020B0604020202020204" pitchFamily="34" charset="0"/>
                <a:cs typeface="Arial" panose="020B0604020202020204" pitchFamily="34" charset="0"/>
              </a:defRPr>
            </a:lvl1pPr>
          </a:lstStyle>
          <a:p>
            <a:r>
              <a:rPr lang="en-US" dirty="0"/>
              <a:t>Title</a:t>
            </a:r>
          </a:p>
        </p:txBody>
      </p:sp>
      <p:sp>
        <p:nvSpPr>
          <p:cNvPr id="3" name="Subtitle 2">
            <a:extLst>
              <a:ext uri="{FF2B5EF4-FFF2-40B4-BE49-F238E27FC236}">
                <a16:creationId xmlns:a16="http://schemas.microsoft.com/office/drawing/2014/main" id="{4BA9B0DA-8662-0554-4B63-FB444DA03993}"/>
              </a:ext>
            </a:extLst>
          </p:cNvPr>
          <p:cNvSpPr>
            <a:spLocks noGrp="1"/>
          </p:cNvSpPr>
          <p:nvPr>
            <p:ph type="subTitle" idx="1" hasCustomPrompt="1"/>
          </p:nvPr>
        </p:nvSpPr>
        <p:spPr>
          <a:xfrm>
            <a:off x="1524000" y="4752952"/>
            <a:ext cx="9144000" cy="9384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Company name and email</a:t>
            </a:r>
          </a:p>
          <a:p>
            <a:endParaRPr lang="en-US" dirty="0"/>
          </a:p>
        </p:txBody>
      </p:sp>
      <p:sp>
        <p:nvSpPr>
          <p:cNvPr id="5" name="Footer Placeholder 4">
            <a:extLst>
              <a:ext uri="{FF2B5EF4-FFF2-40B4-BE49-F238E27FC236}">
                <a16:creationId xmlns:a16="http://schemas.microsoft.com/office/drawing/2014/main" id="{E60CF579-85EE-550E-FA2D-5E8C6886D0B1}"/>
              </a:ext>
            </a:extLst>
          </p:cNvPr>
          <p:cNvSpPr>
            <a:spLocks noGrp="1"/>
          </p:cNvSpPr>
          <p:nvPr>
            <p:ph type="ftr" sz="quarter" idx="11"/>
          </p:nvPr>
        </p:nvSpPr>
        <p:spPr/>
        <p:txBody>
          <a:bodyPr/>
          <a:lstStyle/>
          <a:p>
            <a:endParaRPr lang="en-US"/>
          </a:p>
        </p:txBody>
      </p:sp>
      <p:sp>
        <p:nvSpPr>
          <p:cNvPr id="8" name="Picture Placeholder 7">
            <a:extLst>
              <a:ext uri="{FF2B5EF4-FFF2-40B4-BE49-F238E27FC236}">
                <a16:creationId xmlns:a16="http://schemas.microsoft.com/office/drawing/2014/main" id="{F44D1CE5-B1AF-AE8C-E370-8E04C6D3441D}"/>
              </a:ext>
            </a:extLst>
          </p:cNvPr>
          <p:cNvSpPr>
            <a:spLocks noGrp="1"/>
          </p:cNvSpPr>
          <p:nvPr>
            <p:ph type="pic" sz="quarter" idx="13" hasCustomPrompt="1"/>
          </p:nvPr>
        </p:nvSpPr>
        <p:spPr>
          <a:xfrm>
            <a:off x="10668000" y="5544577"/>
            <a:ext cx="1251324" cy="994335"/>
          </a:xfrm>
        </p:spPr>
        <p:txBody>
          <a:bodyPr>
            <a:normAutofit/>
          </a:bodyPr>
          <a:lstStyle>
            <a:lvl1pPr marL="0" indent="0" algn="ctr">
              <a:buFontTx/>
              <a:buNone/>
              <a:defRPr sz="2000"/>
            </a:lvl1pPr>
          </a:lstStyle>
          <a:p>
            <a:r>
              <a:rPr lang="en-US" dirty="0"/>
              <a:t>Insert company logo</a:t>
            </a:r>
          </a:p>
        </p:txBody>
      </p:sp>
      <p:sp>
        <p:nvSpPr>
          <p:cNvPr id="7" name="Rectangle 6">
            <a:extLst>
              <a:ext uri="{FF2B5EF4-FFF2-40B4-BE49-F238E27FC236}">
                <a16:creationId xmlns:a16="http://schemas.microsoft.com/office/drawing/2014/main" id="{EDECDF0A-6B9E-5257-FDE4-0F166059B7FB}"/>
              </a:ext>
            </a:extLst>
          </p:cNvPr>
          <p:cNvSpPr/>
          <p:nvPr userDrawn="1"/>
        </p:nvSpPr>
        <p:spPr>
          <a:xfrm flipV="1">
            <a:off x="-14514" y="2598234"/>
            <a:ext cx="12206514" cy="19544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151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32774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www.ashrae.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ashrae.org/file%20library/conferences/speaker%20resources/speakersmanual_0718.pdf" TargetMode="External"/><Relationship Id="rId2" Type="http://schemas.openxmlformats.org/officeDocument/2006/relationships/hyperlink" Target="https://www.ashrae.org/file%20library/conferences/speaker%20resources/ashrae-conference-presentation-policy_feb-2023.pdf"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F98CF-73E9-7A71-69F9-A92B30EB32E8}"/>
              </a:ext>
            </a:extLst>
          </p:cNvPr>
          <p:cNvSpPr>
            <a:spLocks noGrp="1"/>
          </p:cNvSpPr>
          <p:nvPr>
            <p:ph type="ctrTitle"/>
          </p:nvPr>
        </p:nvSpPr>
        <p:spPr>
          <a:xfrm>
            <a:off x="1524000" y="4103822"/>
            <a:ext cx="9144000" cy="882804"/>
          </a:xfrm>
        </p:spPr>
        <p:txBody>
          <a:bodyPr/>
          <a:lstStyle/>
          <a:p>
            <a:r>
              <a:rPr lang="en-US" sz="3200" dirty="0">
                <a:solidFill>
                  <a:srgbClr val="00559C"/>
                </a:solidFill>
              </a:rPr>
              <a:t>Renovation of an Existing Office Building in New Jersey </a:t>
            </a:r>
          </a:p>
        </p:txBody>
      </p:sp>
      <p:sp>
        <p:nvSpPr>
          <p:cNvPr id="3" name="Subtitle 2">
            <a:extLst>
              <a:ext uri="{FF2B5EF4-FFF2-40B4-BE49-F238E27FC236}">
                <a16:creationId xmlns:a16="http://schemas.microsoft.com/office/drawing/2014/main" id="{80B49060-11FE-92F6-2D48-F2010EC5D82D}"/>
              </a:ext>
            </a:extLst>
          </p:cNvPr>
          <p:cNvSpPr>
            <a:spLocks noGrp="1"/>
          </p:cNvSpPr>
          <p:nvPr>
            <p:ph type="subTitle" idx="1"/>
          </p:nvPr>
        </p:nvSpPr>
        <p:spPr>
          <a:xfrm>
            <a:off x="1524000" y="5075343"/>
            <a:ext cx="9144000" cy="938467"/>
          </a:xfrm>
        </p:spPr>
        <p:txBody>
          <a:bodyPr/>
          <a:lstStyle/>
          <a:p>
            <a:r>
              <a:rPr lang="fi-FI" b="1" dirty="0"/>
              <a:t>Chris Preyor, Nihonsekkei,INC.</a:t>
            </a:r>
          </a:p>
          <a:p>
            <a:r>
              <a:rPr lang="fi-FI" b="1" dirty="0"/>
              <a:t>cpreyor@nihonsekkei.co.jp</a:t>
            </a:r>
          </a:p>
          <a:p>
            <a:endParaRPr lang="fi-FI" b="1" dirty="0"/>
          </a:p>
          <a:p>
            <a:endParaRPr lang="fi-FI" b="1" dirty="0"/>
          </a:p>
          <a:p>
            <a:endParaRPr lang="en-US" dirty="0"/>
          </a:p>
        </p:txBody>
      </p:sp>
      <p:pic>
        <p:nvPicPr>
          <p:cNvPr id="7" name="グラフィックス 6">
            <a:extLst>
              <a:ext uri="{FF2B5EF4-FFF2-40B4-BE49-F238E27FC236}">
                <a16:creationId xmlns:a16="http://schemas.microsoft.com/office/drawing/2014/main" id="{5FC45FC8-3096-4D40-94B3-CBA7B04E42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47567" y="6049750"/>
            <a:ext cx="2390775" cy="381000"/>
          </a:xfrm>
          <a:prstGeom prst="rect">
            <a:avLst/>
          </a:prstGeom>
        </p:spPr>
      </p:pic>
      <p:sp>
        <p:nvSpPr>
          <p:cNvPr id="9" name="Oval 8">
            <a:extLst>
              <a:ext uri="{FF2B5EF4-FFF2-40B4-BE49-F238E27FC236}">
                <a16:creationId xmlns:a16="http://schemas.microsoft.com/office/drawing/2014/main" id="{7C943587-D48B-5A57-32CF-C96A3190558B}"/>
              </a:ext>
            </a:extLst>
          </p:cNvPr>
          <p:cNvSpPr/>
          <p:nvPr/>
        </p:nvSpPr>
        <p:spPr>
          <a:xfrm>
            <a:off x="9188067" y="5563518"/>
            <a:ext cx="2919470" cy="121185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AAFBC604-D645-7740-E073-E21CD7032392}"/>
              </a:ext>
            </a:extLst>
          </p:cNvPr>
          <p:cNvSpPr/>
          <p:nvPr/>
        </p:nvSpPr>
        <p:spPr>
          <a:xfrm>
            <a:off x="10668000" y="3749040"/>
            <a:ext cx="539826" cy="16338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A050645-34BD-502E-3A94-2C01FE04DEDE}"/>
              </a:ext>
            </a:extLst>
          </p:cNvPr>
          <p:cNvSpPr txBox="1"/>
          <p:nvPr/>
        </p:nvSpPr>
        <p:spPr>
          <a:xfrm>
            <a:off x="8342173" y="2880599"/>
            <a:ext cx="3765364" cy="646331"/>
          </a:xfrm>
          <a:prstGeom prst="rect">
            <a:avLst/>
          </a:prstGeom>
          <a:noFill/>
          <a:ln w="28575">
            <a:solidFill>
              <a:srgbClr val="FF0000"/>
            </a:solidFill>
          </a:ln>
        </p:spPr>
        <p:txBody>
          <a:bodyPr wrap="square" rtlCol="0">
            <a:spAutoFit/>
          </a:bodyPr>
          <a:lstStyle/>
          <a:p>
            <a:pPr algn="just">
              <a:spcBef>
                <a:spcPct val="20000"/>
              </a:spcBef>
              <a:defRPr/>
            </a:pPr>
            <a:r>
              <a:rPr lang="en-US" b="1" dirty="0"/>
              <a:t>Reference to affiliation and logo </a:t>
            </a:r>
            <a:r>
              <a:rPr lang="en-US" b="1" dirty="0">
                <a:solidFill>
                  <a:srgbClr val="FF0000"/>
                </a:solidFill>
              </a:rPr>
              <a:t>ONLY</a:t>
            </a:r>
            <a:r>
              <a:rPr lang="en-US" b="1" dirty="0"/>
              <a:t> permitted on first slide.</a:t>
            </a:r>
          </a:p>
        </p:txBody>
      </p:sp>
      <p:sp>
        <p:nvSpPr>
          <p:cNvPr id="5" name="Title 1">
            <a:extLst>
              <a:ext uri="{FF2B5EF4-FFF2-40B4-BE49-F238E27FC236}">
                <a16:creationId xmlns:a16="http://schemas.microsoft.com/office/drawing/2014/main" id="{578F1742-6962-B3E6-1683-64C7B1062321}"/>
              </a:ext>
            </a:extLst>
          </p:cNvPr>
          <p:cNvSpPr txBox="1">
            <a:spLocks/>
          </p:cNvSpPr>
          <p:nvPr/>
        </p:nvSpPr>
        <p:spPr>
          <a:xfrm>
            <a:off x="1524000" y="3187030"/>
            <a:ext cx="9144000" cy="882804"/>
          </a:xfrm>
        </p:spPr>
        <p:txBody>
          <a:bodyPr anchor="b">
            <a:noAutofit/>
          </a:bodyPr>
          <a:lstStyle>
            <a:lvl1pPr algn="ctr" defTabSz="914400" rtl="0" eaLnBrk="1" latinLnBrk="0" hangingPunct="1">
              <a:lnSpc>
                <a:spcPct val="90000"/>
              </a:lnSpc>
              <a:spcBef>
                <a:spcPct val="0"/>
              </a:spcBef>
              <a:buNone/>
              <a:defRPr kumimoji="1" sz="4800" b="1" kern="1200">
                <a:solidFill>
                  <a:srgbClr val="00B0F0"/>
                </a:solidFill>
                <a:latin typeface="Arial" panose="020B0604020202020204" pitchFamily="34" charset="0"/>
                <a:ea typeface="+mj-ea"/>
                <a:cs typeface="Arial" panose="020B0604020202020204" pitchFamily="34" charset="0"/>
              </a:defRPr>
            </a:lvl1pPr>
          </a:lstStyle>
          <a:p>
            <a:r>
              <a:rPr lang="en-US" sz="3200" dirty="0">
                <a:solidFill>
                  <a:srgbClr val="00559C"/>
                </a:solidFill>
              </a:rPr>
              <a:t>Seminar 12: Improving Existing Structures</a:t>
            </a:r>
          </a:p>
        </p:txBody>
      </p:sp>
    </p:spTree>
    <p:extLst>
      <p:ext uri="{BB962C8B-B14F-4D97-AF65-F5344CB8AC3E}">
        <p14:creationId xmlns:p14="http://schemas.microsoft.com/office/powerpoint/2010/main" val="3749651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255A6-88D9-7265-AFCB-CBF752FCAE59}"/>
              </a:ext>
            </a:extLst>
          </p:cNvPr>
          <p:cNvSpPr>
            <a:spLocks noGrp="1"/>
          </p:cNvSpPr>
          <p:nvPr>
            <p:ph type="title"/>
          </p:nvPr>
        </p:nvSpPr>
        <p:spPr/>
        <p:txBody>
          <a:bodyPr>
            <a:normAutofit/>
          </a:bodyPr>
          <a:lstStyle/>
          <a:p>
            <a:r>
              <a:rPr lang="en-US" sz="3600" dirty="0"/>
              <a:t>Learning Objectives &amp; AIA Disclaimer</a:t>
            </a:r>
          </a:p>
        </p:txBody>
      </p:sp>
      <p:sp>
        <p:nvSpPr>
          <p:cNvPr id="5" name="Slide Number Placeholder 5">
            <a:extLst>
              <a:ext uri="{FF2B5EF4-FFF2-40B4-BE49-F238E27FC236}">
                <a16:creationId xmlns:a16="http://schemas.microsoft.com/office/drawing/2014/main" id="{BE82431A-CCBE-F6B0-7710-DC8CC4894B84}"/>
              </a:ext>
            </a:extLst>
          </p:cNvPr>
          <p:cNvSpPr>
            <a:spLocks noGrp="1"/>
          </p:cNvSpPr>
          <p:nvPr>
            <p:ph type="sldNum" sz="quarter" idx="12"/>
          </p:nvPr>
        </p:nvSpPr>
        <p:spPr>
          <a:xfrm>
            <a:off x="9448800" y="6257925"/>
            <a:ext cx="2743200" cy="365125"/>
          </a:xfrm>
        </p:spPr>
        <p:txBody>
          <a:bodyPr/>
          <a:lstStyle>
            <a:lvl1pPr>
              <a:defRPr sz="2000"/>
            </a:lvl1pPr>
          </a:lstStyle>
          <a:p>
            <a:fld id="{88DD9060-538D-6748-9546-F4DF75D7DA81}" type="slidenum">
              <a:rPr lang="en-US" smtClean="0"/>
              <a:pPr/>
              <a:t>2</a:t>
            </a:fld>
            <a:endParaRPr lang="en-US"/>
          </a:p>
        </p:txBody>
      </p:sp>
      <p:sp>
        <p:nvSpPr>
          <p:cNvPr id="7" name="Content Placeholder 2">
            <a:extLst>
              <a:ext uri="{FF2B5EF4-FFF2-40B4-BE49-F238E27FC236}">
                <a16:creationId xmlns:a16="http://schemas.microsoft.com/office/drawing/2014/main" id="{D2932A8E-4D44-2FFA-9B86-44F5FFB34D26}"/>
              </a:ext>
            </a:extLst>
          </p:cNvPr>
          <p:cNvSpPr>
            <a:spLocks noGrp="1"/>
          </p:cNvSpPr>
          <p:nvPr>
            <p:ph idx="1"/>
          </p:nvPr>
        </p:nvSpPr>
        <p:spPr>
          <a:xfrm>
            <a:off x="838200" y="1395664"/>
            <a:ext cx="10515600" cy="5015770"/>
          </a:xfrm>
        </p:spPr>
        <p:txBody>
          <a:bodyPr>
            <a:normAutofit/>
          </a:bodyPr>
          <a:lstStyle/>
          <a:p>
            <a:pPr>
              <a:buSzPct val="120000"/>
            </a:pPr>
            <a:r>
              <a:rPr lang="en-US" sz="1600" dirty="0"/>
              <a:t>Describe the background of decarbonization in tenant office buildings in Japan and trends in environmental certification of renovated buildings.</a:t>
            </a:r>
          </a:p>
          <a:p>
            <a:pPr>
              <a:buSzPct val="120000"/>
            </a:pPr>
            <a:r>
              <a:rPr lang="en-US" sz="1600" dirty="0"/>
              <a:t> Describe energy conservation methods to improve the environmental performance of existing buildings and how to create a path to ZEB achievement through case studies.</a:t>
            </a:r>
          </a:p>
          <a:p>
            <a:pPr>
              <a:buSzPct val="120000"/>
            </a:pPr>
            <a:r>
              <a:rPr lang="en-US" sz="1600" b="1" dirty="0"/>
              <a:t> Describe the need to stop simple replacement and the importance of optimizing equipment capacity according to current usage.</a:t>
            </a:r>
          </a:p>
          <a:p>
            <a:pPr>
              <a:buSzPct val="120000"/>
            </a:pPr>
            <a:r>
              <a:rPr lang="en-US" sz="1600" dirty="0"/>
              <a:t>Identify local renewable energy sources and analyze their operational performance.</a:t>
            </a:r>
          </a:p>
          <a:p>
            <a:pPr>
              <a:buSzPct val="120000"/>
            </a:pPr>
            <a:r>
              <a:rPr lang="en-US" sz="1600" dirty="0"/>
              <a:t>Describe how to avoid commercialism in an ASHRAE presentation</a:t>
            </a:r>
          </a:p>
          <a:p>
            <a:pPr>
              <a:buSzPct val="120000"/>
            </a:pPr>
            <a:r>
              <a:rPr lang="en-US" sz="1600" dirty="0"/>
              <a:t>Explain what happens when a commercialism violation occurs at an ASHRAE conference</a:t>
            </a:r>
          </a:p>
          <a:p>
            <a:pPr>
              <a:buSzPct val="120000"/>
            </a:pPr>
            <a:endParaRPr lang="en-US" sz="1800" dirty="0"/>
          </a:p>
        </p:txBody>
      </p:sp>
      <p:sp>
        <p:nvSpPr>
          <p:cNvPr id="6" name="Rectangle 5">
            <a:extLst>
              <a:ext uri="{FF2B5EF4-FFF2-40B4-BE49-F238E27FC236}">
                <a16:creationId xmlns:a16="http://schemas.microsoft.com/office/drawing/2014/main" id="{8C63B734-8D65-009F-81FE-8847D19C2AA4}"/>
              </a:ext>
            </a:extLst>
          </p:cNvPr>
          <p:cNvSpPr/>
          <p:nvPr/>
        </p:nvSpPr>
        <p:spPr>
          <a:xfrm>
            <a:off x="838200" y="1395664"/>
            <a:ext cx="10515600" cy="20333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E45AF80-DA35-0C81-96AC-9FEB85AA58FE}"/>
              </a:ext>
            </a:extLst>
          </p:cNvPr>
          <p:cNvSpPr txBox="1"/>
          <p:nvPr/>
        </p:nvSpPr>
        <p:spPr>
          <a:xfrm>
            <a:off x="497840" y="4234522"/>
            <a:ext cx="11094720" cy="1292662"/>
          </a:xfrm>
          <a:prstGeom prst="rect">
            <a:avLst/>
          </a:prstGeom>
          <a:noFill/>
        </p:spPr>
        <p:txBody>
          <a:bodyPr wrap="square" rtlCol="0">
            <a:spAutoFit/>
          </a:bodyPr>
          <a:lstStyle/>
          <a:p>
            <a:pPr algn="just"/>
            <a:r>
              <a:rPr lang="en-US" altLang="ja-JP" sz="2000" b="0" i="0" dirty="0">
                <a:solidFill>
                  <a:srgbClr val="FF0000"/>
                </a:solidFill>
                <a:effectLst/>
                <a:latin typeface="Arial" panose="020B0604020202020204" pitchFamily="34" charset="0"/>
                <a:cs typeface="Arial" panose="020B0604020202020204" pitchFamily="34" charset="0"/>
              </a:rPr>
              <a:t>This slide, including the AIA disclaimer below, must be included for all Seminars, Paper Sessions and Workshops. The slide must contain the four overall Learning Objectives for the session and you may also include any additional objectives that are specific to your presentation. </a:t>
            </a:r>
            <a:endParaRPr kumimoji="1" lang="ja-JP" altLang="en-US" sz="2000" b="0" dirty="0">
              <a:solidFill>
                <a:srgbClr val="FF0000"/>
              </a:solidFill>
              <a:latin typeface="Arial" panose="020B060402020202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BF073D11-6F00-B40A-C7F2-FF89C32F0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560" y="5384656"/>
            <a:ext cx="9730878" cy="1188356"/>
          </a:xfrm>
          <a:prstGeom prst="rect">
            <a:avLst/>
          </a:prstGeom>
        </p:spPr>
      </p:pic>
    </p:spTree>
    <p:extLst>
      <p:ext uri="{BB962C8B-B14F-4D97-AF65-F5344CB8AC3E}">
        <p14:creationId xmlns:p14="http://schemas.microsoft.com/office/powerpoint/2010/main" val="644868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3A15369-4D71-A01E-79EB-00F1D0A33A24}"/>
              </a:ext>
            </a:extLst>
          </p:cNvPr>
          <p:cNvSpPr>
            <a:spLocks noGrp="1"/>
          </p:cNvSpPr>
          <p:nvPr>
            <p:ph type="sldNum" sz="quarter" idx="12"/>
          </p:nvPr>
        </p:nvSpPr>
        <p:spPr>
          <a:xfrm>
            <a:off x="9448800" y="6257925"/>
            <a:ext cx="2743200" cy="365125"/>
          </a:xfrm>
        </p:spPr>
        <p:txBody>
          <a:bodyPr/>
          <a:lstStyle>
            <a:lvl1pPr>
              <a:defRPr sz="2000"/>
            </a:lvl1pPr>
          </a:lstStyle>
          <a:p>
            <a:fld id="{88DD9060-538D-6748-9546-F4DF75D7DA81}" type="slidenum">
              <a:rPr lang="en-US" smtClean="0"/>
              <a:pPr/>
              <a:t>3</a:t>
            </a:fld>
            <a:endParaRPr lang="en-US"/>
          </a:p>
        </p:txBody>
      </p:sp>
      <p:sp>
        <p:nvSpPr>
          <p:cNvPr id="4" name="TextBox 3">
            <a:extLst>
              <a:ext uri="{FF2B5EF4-FFF2-40B4-BE49-F238E27FC236}">
                <a16:creationId xmlns:a16="http://schemas.microsoft.com/office/drawing/2014/main" id="{6354B2E8-222B-E3B8-A7CA-C7C52A4F361A}"/>
              </a:ext>
            </a:extLst>
          </p:cNvPr>
          <p:cNvSpPr txBox="1"/>
          <p:nvPr/>
        </p:nvSpPr>
        <p:spPr>
          <a:xfrm>
            <a:off x="1036721" y="1403830"/>
            <a:ext cx="10118558" cy="2025170"/>
          </a:xfrm>
          <a:prstGeom prst="rect">
            <a:avLst/>
          </a:prstGeom>
          <a:noFill/>
        </p:spPr>
        <p:txBody>
          <a:bodyPr wrap="square" rtlCol="0">
            <a:spAutoFit/>
          </a:bodyPr>
          <a:lstStyle/>
          <a:p>
            <a:pPr algn="ctr" eaLnBrk="1" hangingPunct="1">
              <a:spcBef>
                <a:spcPct val="20000"/>
              </a:spcBef>
              <a:buFont typeface="Arial" charset="0"/>
              <a:buNone/>
              <a:defRPr/>
            </a:pPr>
            <a:r>
              <a:rPr lang="en-US" sz="3200" b="1" dirty="0">
                <a:latin typeface="+mn-lt"/>
                <a:cs typeface="+mn-cs"/>
              </a:rPr>
              <a:t>Do </a:t>
            </a:r>
            <a:r>
              <a:rPr lang="en-US" sz="3200" b="1" dirty="0">
                <a:solidFill>
                  <a:srgbClr val="FF0000"/>
                </a:solidFill>
                <a:latin typeface="+mn-lt"/>
                <a:cs typeface="+mn-cs"/>
              </a:rPr>
              <a:t>NOT</a:t>
            </a:r>
            <a:r>
              <a:rPr lang="en-US" sz="3200" b="1" dirty="0">
                <a:latin typeface="+mn-lt"/>
                <a:cs typeface="+mn-cs"/>
              </a:rPr>
              <a:t> Reference or display </a:t>
            </a:r>
          </a:p>
          <a:p>
            <a:pPr lvl="1" algn="ctr" eaLnBrk="1" hangingPunct="1">
              <a:spcBef>
                <a:spcPct val="20000"/>
              </a:spcBef>
              <a:buFont typeface="Arial" charset="0"/>
              <a:buNone/>
              <a:defRPr/>
            </a:pPr>
            <a:r>
              <a:rPr lang="en-US" sz="2800" b="1" dirty="0">
                <a:latin typeface="+mn-lt"/>
                <a:cs typeface="+mn-cs"/>
              </a:rPr>
              <a:t>trade names, logos or products</a:t>
            </a:r>
            <a:r>
              <a:rPr lang="en-US" sz="2800" dirty="0">
                <a:latin typeface="+mn-lt"/>
                <a:cs typeface="+mn-cs"/>
              </a:rPr>
              <a:t> </a:t>
            </a:r>
            <a:r>
              <a:rPr lang="en-US" sz="2800" b="1" dirty="0">
                <a:latin typeface="+mn-lt"/>
                <a:cs typeface="+mn-cs"/>
              </a:rPr>
              <a:t>of HVAC&amp;R related organizations on </a:t>
            </a:r>
            <a:r>
              <a:rPr lang="en-US" sz="2800" b="1" dirty="0">
                <a:solidFill>
                  <a:srgbClr val="FF0000"/>
                </a:solidFill>
                <a:latin typeface="+mn-lt"/>
                <a:cs typeface="+mn-cs"/>
              </a:rPr>
              <a:t>ANY</a:t>
            </a:r>
            <a:r>
              <a:rPr lang="en-US" sz="2800" b="1" dirty="0">
                <a:latin typeface="+mn-lt"/>
                <a:cs typeface="+mn-cs"/>
              </a:rPr>
              <a:t> slide. Censor logos on photos.</a:t>
            </a:r>
          </a:p>
          <a:p>
            <a:endParaRPr lang="en-US" sz="3200"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B88C134-4040-C479-320D-FE33DD63AC1A}"/>
              </a:ext>
            </a:extLst>
          </p:cNvPr>
          <p:cNvSpPr txBox="1"/>
          <p:nvPr/>
        </p:nvSpPr>
        <p:spPr>
          <a:xfrm>
            <a:off x="1036721" y="3235638"/>
            <a:ext cx="9685421" cy="861774"/>
          </a:xfrm>
          <a:prstGeom prst="rect">
            <a:avLst/>
          </a:prstGeom>
          <a:noFill/>
        </p:spPr>
        <p:txBody>
          <a:bodyPr wrap="square" rtlCol="0">
            <a:spAutoFit/>
          </a:bodyPr>
          <a:lstStyle/>
          <a:p>
            <a:r>
              <a:rPr lang="en-US" sz="2500" b="1" i="0" dirty="0">
                <a:solidFill>
                  <a:srgbClr val="001D35"/>
                </a:solidFill>
                <a:effectLst/>
                <a:latin typeface="Google Sans"/>
              </a:rPr>
              <a:t>American Standard</a:t>
            </a:r>
            <a:r>
              <a:rPr lang="en-US" sz="2500" dirty="0">
                <a:solidFill>
                  <a:srgbClr val="001D35"/>
                </a:solidFill>
                <a:latin typeface="Google Sans"/>
              </a:rPr>
              <a:t> is a</a:t>
            </a:r>
            <a:r>
              <a:rPr lang="en-US" sz="2500" b="0" i="0" dirty="0">
                <a:solidFill>
                  <a:srgbClr val="001D35"/>
                </a:solidFill>
                <a:effectLst/>
                <a:latin typeface="Google Sans"/>
              </a:rPr>
              <a:t> trusted household name with reliable and affordable products.</a:t>
            </a:r>
            <a:endParaRPr lang="en-US" sz="2500" dirty="0"/>
          </a:p>
        </p:txBody>
      </p:sp>
      <p:sp>
        <p:nvSpPr>
          <p:cNvPr id="8" name="Multiplication Sign 7">
            <a:extLst>
              <a:ext uri="{FF2B5EF4-FFF2-40B4-BE49-F238E27FC236}">
                <a16:creationId xmlns:a16="http://schemas.microsoft.com/office/drawing/2014/main" id="{8A20E153-BE55-1E2D-0E72-B6B93C32E436}"/>
              </a:ext>
            </a:extLst>
          </p:cNvPr>
          <p:cNvSpPr/>
          <p:nvPr/>
        </p:nvSpPr>
        <p:spPr>
          <a:xfrm>
            <a:off x="1937075" y="3057380"/>
            <a:ext cx="914400" cy="914400"/>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C33924B-C5BF-7581-73EC-7E4EC9E67779}"/>
              </a:ext>
            </a:extLst>
          </p:cNvPr>
          <p:cNvPicPr>
            <a:picLocks noChangeAspect="1"/>
          </p:cNvPicPr>
          <p:nvPr/>
        </p:nvPicPr>
        <p:blipFill>
          <a:blip r:embed="rId3"/>
          <a:stretch>
            <a:fillRect/>
          </a:stretch>
        </p:blipFill>
        <p:spPr>
          <a:xfrm>
            <a:off x="8365951" y="4244508"/>
            <a:ext cx="2165697" cy="2165697"/>
          </a:xfrm>
          <a:prstGeom prst="rect">
            <a:avLst/>
          </a:prstGeom>
        </p:spPr>
      </p:pic>
      <p:pic>
        <p:nvPicPr>
          <p:cNvPr id="16" name="Picture 15">
            <a:extLst>
              <a:ext uri="{FF2B5EF4-FFF2-40B4-BE49-F238E27FC236}">
                <a16:creationId xmlns:a16="http://schemas.microsoft.com/office/drawing/2014/main" id="{5DEC934C-F133-CC44-35B9-B9DA0E4112BB}"/>
              </a:ext>
            </a:extLst>
          </p:cNvPr>
          <p:cNvPicPr>
            <a:picLocks noChangeAspect="1"/>
          </p:cNvPicPr>
          <p:nvPr/>
        </p:nvPicPr>
        <p:blipFill>
          <a:blip r:embed="rId4"/>
          <a:stretch>
            <a:fillRect/>
          </a:stretch>
        </p:blipFill>
        <p:spPr>
          <a:xfrm>
            <a:off x="144824" y="4275670"/>
            <a:ext cx="4262313" cy="2226260"/>
          </a:xfrm>
          <a:prstGeom prst="rect">
            <a:avLst/>
          </a:prstGeom>
        </p:spPr>
      </p:pic>
      <p:sp>
        <p:nvSpPr>
          <p:cNvPr id="17" name="Multiplication Sign 16">
            <a:extLst>
              <a:ext uri="{FF2B5EF4-FFF2-40B4-BE49-F238E27FC236}">
                <a16:creationId xmlns:a16="http://schemas.microsoft.com/office/drawing/2014/main" id="{D9DD78E3-8BE6-9E9E-974E-05AE496FFD25}"/>
              </a:ext>
            </a:extLst>
          </p:cNvPr>
          <p:cNvSpPr/>
          <p:nvPr/>
        </p:nvSpPr>
        <p:spPr>
          <a:xfrm>
            <a:off x="1628073" y="4996970"/>
            <a:ext cx="914400" cy="914400"/>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ication Sign 17">
            <a:extLst>
              <a:ext uri="{FF2B5EF4-FFF2-40B4-BE49-F238E27FC236}">
                <a16:creationId xmlns:a16="http://schemas.microsoft.com/office/drawing/2014/main" id="{AFB58A73-7272-9D4D-0E2C-63E127F7B950}"/>
              </a:ext>
            </a:extLst>
          </p:cNvPr>
          <p:cNvSpPr/>
          <p:nvPr/>
        </p:nvSpPr>
        <p:spPr>
          <a:xfrm>
            <a:off x="8873288" y="4807265"/>
            <a:ext cx="1151021" cy="1201628"/>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141EFA1-C7EF-2274-858D-899E48E07D9C}"/>
              </a:ext>
            </a:extLst>
          </p:cNvPr>
          <p:cNvPicPr>
            <a:picLocks noChangeAspect="1"/>
          </p:cNvPicPr>
          <p:nvPr/>
        </p:nvPicPr>
        <p:blipFill>
          <a:blip r:embed="rId4"/>
          <a:stretch>
            <a:fillRect/>
          </a:stretch>
        </p:blipFill>
        <p:spPr>
          <a:xfrm>
            <a:off x="4025722" y="4275670"/>
            <a:ext cx="4262313" cy="2226260"/>
          </a:xfrm>
          <a:prstGeom prst="rect">
            <a:avLst/>
          </a:prstGeom>
        </p:spPr>
      </p:pic>
      <p:sp>
        <p:nvSpPr>
          <p:cNvPr id="10" name="Rectangle 9">
            <a:extLst>
              <a:ext uri="{FF2B5EF4-FFF2-40B4-BE49-F238E27FC236}">
                <a16:creationId xmlns:a16="http://schemas.microsoft.com/office/drawing/2014/main" id="{EF8F00F3-4509-8DC6-65E0-0A33A7879E38}"/>
              </a:ext>
            </a:extLst>
          </p:cNvPr>
          <p:cNvSpPr/>
          <p:nvPr/>
        </p:nvSpPr>
        <p:spPr>
          <a:xfrm>
            <a:off x="5289755" y="4906297"/>
            <a:ext cx="363793" cy="17698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2129DE-EDEA-A458-9CD4-2D3B28FBAF90}"/>
              </a:ext>
            </a:extLst>
          </p:cNvPr>
          <p:cNvSpPr/>
          <p:nvPr/>
        </p:nvSpPr>
        <p:spPr>
          <a:xfrm>
            <a:off x="5869940" y="5668297"/>
            <a:ext cx="250029" cy="12544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AB15D90-F62F-A836-A3A8-0740ADF73880}"/>
              </a:ext>
            </a:extLst>
          </p:cNvPr>
          <p:cNvSpPr/>
          <p:nvPr/>
        </p:nvSpPr>
        <p:spPr>
          <a:xfrm>
            <a:off x="6491469" y="5031740"/>
            <a:ext cx="289309" cy="10668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Checkmark with solid fill">
            <a:extLst>
              <a:ext uri="{FF2B5EF4-FFF2-40B4-BE49-F238E27FC236}">
                <a16:creationId xmlns:a16="http://schemas.microsoft.com/office/drawing/2014/main" id="{57FAE5A0-FD60-1161-EB68-690275055A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33053" y="4843747"/>
            <a:ext cx="1078911" cy="1078911"/>
          </a:xfrm>
          <a:prstGeom prst="rect">
            <a:avLst/>
          </a:prstGeom>
        </p:spPr>
      </p:pic>
    </p:spTree>
    <p:extLst>
      <p:ext uri="{BB962C8B-B14F-4D97-AF65-F5344CB8AC3E}">
        <p14:creationId xmlns:p14="http://schemas.microsoft.com/office/powerpoint/2010/main" val="474205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2907CC20-9546-39EC-D0F1-BFB3D8E3B455}"/>
              </a:ext>
            </a:extLst>
          </p:cNvPr>
          <p:cNvSpPr>
            <a:spLocks noGrp="1"/>
          </p:cNvSpPr>
          <p:nvPr>
            <p:ph type="sldNum" sz="quarter" idx="12"/>
          </p:nvPr>
        </p:nvSpPr>
        <p:spPr>
          <a:xfrm>
            <a:off x="9448800" y="6257925"/>
            <a:ext cx="2743200" cy="365125"/>
          </a:xfrm>
        </p:spPr>
        <p:txBody>
          <a:bodyPr/>
          <a:lstStyle>
            <a:lvl1pPr>
              <a:defRPr sz="2000"/>
            </a:lvl1pPr>
          </a:lstStyle>
          <a:p>
            <a:fld id="{88DD9060-538D-6748-9546-F4DF75D7DA81}" type="slidenum">
              <a:rPr lang="en-US" smtClean="0"/>
              <a:pPr/>
              <a:t>4</a:t>
            </a:fld>
            <a:endParaRPr lang="en-US"/>
          </a:p>
        </p:txBody>
      </p:sp>
      <p:sp>
        <p:nvSpPr>
          <p:cNvPr id="135" name="Text Box 1521">
            <a:extLst>
              <a:ext uri="{FF2B5EF4-FFF2-40B4-BE49-F238E27FC236}">
                <a16:creationId xmlns:a16="http://schemas.microsoft.com/office/drawing/2014/main" id="{24BF750C-BAE3-2561-6344-FD7642855FA6}"/>
              </a:ext>
            </a:extLst>
          </p:cNvPr>
          <p:cNvSpPr txBox="1">
            <a:spLocks noChangeArrowheads="1"/>
          </p:cNvSpPr>
          <p:nvPr/>
        </p:nvSpPr>
        <p:spPr bwMode="auto">
          <a:xfrm>
            <a:off x="190509" y="7021323"/>
            <a:ext cx="7211563" cy="215444"/>
          </a:xfrm>
          <a:prstGeom prst="rect">
            <a:avLst/>
          </a:prstGeom>
          <a:noFill/>
          <a:ln w="9525">
            <a:noFill/>
            <a:miter lim="800000"/>
            <a:headEnd/>
            <a:tailEnd/>
          </a:ln>
        </p:spPr>
        <p:txBody>
          <a:bodyPr wrap="square" lIns="12856" tIns="0" rIns="12856" bIns="0" anchor="ctr">
            <a:spAutoFit/>
          </a:bodyPr>
          <a:lstStyle/>
          <a:p>
            <a:pPr defTabSz="652463">
              <a:spcBef>
                <a:spcPct val="50000"/>
              </a:spcBef>
            </a:pPr>
            <a:r>
              <a:rPr lang="en-US" altLang="ja-JP" sz="1400" b="1" dirty="0">
                <a:latin typeface="Arial" panose="020B0604020202020204" pitchFamily="34" charset="0"/>
                <a:ea typeface="Tahoma" pitchFamily="34" charset="0"/>
                <a:cs typeface="Arial" panose="020B0604020202020204" pitchFamily="34" charset="0"/>
              </a:rPr>
              <a:t>Direct fired absorption chiller </a:t>
            </a:r>
            <a:r>
              <a:rPr lang="en-US" altLang="ja-JP" sz="1400" b="1" dirty="0">
                <a:latin typeface="Arial" panose="020B0604020202020204" pitchFamily="34" charset="0"/>
                <a:ea typeface="メイリオ" pitchFamily="50" charset="-128"/>
                <a:cs typeface="Arial" panose="020B0604020202020204" pitchFamily="34" charset="0"/>
              </a:rPr>
              <a:t>(240RT</a:t>
            </a:r>
            <a:r>
              <a:rPr lang="en-US" altLang="ja-JP" sz="1200" b="1" dirty="0">
                <a:latin typeface="Arial" panose="020B0604020202020204" pitchFamily="34" charset="0"/>
                <a:ea typeface="メイリオ" pitchFamily="50" charset="-128"/>
                <a:cs typeface="Arial" panose="020B0604020202020204" pitchFamily="34" charset="0"/>
              </a:rPr>
              <a:t> </a:t>
            </a:r>
            <a:r>
              <a:rPr lang="en-US" altLang="ja-JP" sz="1400" b="1" dirty="0">
                <a:latin typeface="Arial" panose="020B0604020202020204" pitchFamily="34" charset="0"/>
                <a:ea typeface="メイリオ" pitchFamily="50" charset="-128"/>
                <a:cs typeface="Arial" panose="020B0604020202020204" pitchFamily="34" charset="0"/>
              </a:rPr>
              <a:t>x2</a:t>
            </a:r>
            <a:r>
              <a:rPr lang="ja-JP" altLang="en-US" sz="1400" b="1" dirty="0">
                <a:latin typeface="Arial" panose="020B0604020202020204" pitchFamily="34" charset="0"/>
                <a:ea typeface="メイリオ" pitchFamily="50" charset="-128"/>
                <a:cs typeface="Arial" panose="020B0604020202020204" pitchFamily="34" charset="0"/>
              </a:rPr>
              <a:t> </a:t>
            </a:r>
            <a:r>
              <a:rPr lang="en-US" altLang="ja-JP" sz="1400" b="1" dirty="0">
                <a:latin typeface="Arial" panose="020B0604020202020204" pitchFamily="34" charset="0"/>
                <a:ea typeface="メイリオ" pitchFamily="50" charset="-128"/>
                <a:cs typeface="Arial" panose="020B0604020202020204" pitchFamily="34" charset="0"/>
              </a:rPr>
              <a:t>units)</a:t>
            </a:r>
            <a:r>
              <a:rPr lang="ja-JP" altLang="en-US" sz="1400" b="1" dirty="0">
                <a:latin typeface="Arial" panose="020B0604020202020204" pitchFamily="34" charset="0"/>
                <a:ea typeface="メイリオ" pitchFamily="50" charset="-128"/>
                <a:cs typeface="Arial" panose="020B0604020202020204" pitchFamily="34" charset="0"/>
              </a:rPr>
              <a:t>　</a:t>
            </a:r>
            <a:r>
              <a:rPr lang="en-US" altLang="ja-JP" sz="1400" b="1" dirty="0">
                <a:latin typeface="Arial" panose="020B0604020202020204" pitchFamily="34" charset="0"/>
                <a:ea typeface="メイリオ" pitchFamily="50" charset="-128"/>
                <a:cs typeface="Arial" panose="020B0604020202020204" pitchFamily="34" charset="0"/>
              </a:rPr>
              <a:t>COP=1.01</a:t>
            </a:r>
            <a:endParaRPr lang="ja-JP" altLang="en-US" sz="1400" b="1" dirty="0">
              <a:latin typeface="Arial" panose="020B0604020202020204" pitchFamily="34" charset="0"/>
              <a:ea typeface="メイリオ" pitchFamily="50" charset="-128"/>
              <a:cs typeface="Arial" panose="020B0604020202020204" pitchFamily="34" charset="0"/>
            </a:endParaRPr>
          </a:p>
        </p:txBody>
      </p:sp>
      <p:sp>
        <p:nvSpPr>
          <p:cNvPr id="137" name="Text Box 1522">
            <a:extLst>
              <a:ext uri="{FF2B5EF4-FFF2-40B4-BE49-F238E27FC236}">
                <a16:creationId xmlns:a16="http://schemas.microsoft.com/office/drawing/2014/main" id="{15487B62-5FBC-87E0-F166-E6018E4F9D19}"/>
              </a:ext>
            </a:extLst>
          </p:cNvPr>
          <p:cNvSpPr txBox="1">
            <a:spLocks noChangeArrowheads="1"/>
          </p:cNvSpPr>
          <p:nvPr/>
        </p:nvSpPr>
        <p:spPr bwMode="auto">
          <a:xfrm>
            <a:off x="195565" y="7286732"/>
            <a:ext cx="6679219" cy="215444"/>
          </a:xfrm>
          <a:prstGeom prst="rect">
            <a:avLst/>
          </a:prstGeom>
          <a:noFill/>
          <a:ln w="9525">
            <a:noFill/>
            <a:miter lim="800000"/>
            <a:headEnd/>
            <a:tailEnd/>
          </a:ln>
        </p:spPr>
        <p:txBody>
          <a:bodyPr wrap="square" lIns="12856" tIns="0" rIns="12856" bIns="0" anchor="ctr">
            <a:spAutoFit/>
          </a:bodyPr>
          <a:lstStyle/>
          <a:p>
            <a:pPr defTabSz="652463">
              <a:spcBef>
                <a:spcPct val="50000"/>
              </a:spcBef>
            </a:pPr>
            <a:r>
              <a:rPr lang="en-US" altLang="ja-JP" sz="1400" b="1" dirty="0">
                <a:latin typeface="Arial" panose="020B0604020202020204" pitchFamily="34" charset="0"/>
                <a:ea typeface="Tahoma" pitchFamily="34" charset="0"/>
                <a:cs typeface="Arial" panose="020B0604020202020204" pitchFamily="34" charset="0"/>
              </a:rPr>
              <a:t>Water cooling chiller</a:t>
            </a:r>
            <a:r>
              <a:rPr lang="en-US" altLang="ja-JP" sz="1400" b="1" dirty="0">
                <a:latin typeface="Arial" panose="020B0604020202020204" pitchFamily="34" charset="0"/>
                <a:ea typeface="メイリオ" pitchFamily="50" charset="-128"/>
                <a:cs typeface="Arial" panose="020B0604020202020204" pitchFamily="34" charset="0"/>
              </a:rPr>
              <a:t>(120RT</a:t>
            </a:r>
            <a:r>
              <a:rPr lang="en-US" altLang="ja-JP" sz="1200" b="1" dirty="0">
                <a:latin typeface="Arial" panose="020B0604020202020204" pitchFamily="34" charset="0"/>
                <a:ea typeface="メイリオ" pitchFamily="50" charset="-128"/>
                <a:cs typeface="Arial" panose="020B0604020202020204" pitchFamily="34" charset="0"/>
              </a:rPr>
              <a:t> </a:t>
            </a:r>
            <a:r>
              <a:rPr lang="en-US" altLang="ja-JP" sz="1400" b="1" dirty="0">
                <a:latin typeface="Arial" panose="020B0604020202020204" pitchFamily="34" charset="0"/>
                <a:ea typeface="メイリオ" pitchFamily="50" charset="-128"/>
                <a:cs typeface="Arial" panose="020B0604020202020204" pitchFamily="34" charset="0"/>
              </a:rPr>
              <a:t>x2 units)</a:t>
            </a:r>
            <a:r>
              <a:rPr lang="ja-JP" altLang="en-US" sz="1400" b="1" dirty="0">
                <a:latin typeface="Arial" panose="020B0604020202020204" pitchFamily="34" charset="0"/>
                <a:ea typeface="メイリオ" pitchFamily="50" charset="-128"/>
                <a:cs typeface="Arial" panose="020B0604020202020204" pitchFamily="34" charset="0"/>
              </a:rPr>
              <a:t>　</a:t>
            </a:r>
            <a:r>
              <a:rPr lang="en-US" altLang="ja-JP" sz="1400" b="1" dirty="0">
                <a:latin typeface="Arial" panose="020B0604020202020204" pitchFamily="34" charset="0"/>
                <a:ea typeface="メイリオ" pitchFamily="50" charset="-128"/>
                <a:cs typeface="Arial" panose="020B0604020202020204" pitchFamily="34" charset="0"/>
              </a:rPr>
              <a:t>COP=4.69 (1.73)</a:t>
            </a:r>
            <a:endParaRPr lang="ja-JP" altLang="en-US" sz="1400" b="1" dirty="0">
              <a:latin typeface="Arial" panose="020B0604020202020204" pitchFamily="34" charset="0"/>
              <a:ea typeface="メイリオ" pitchFamily="50" charset="-128"/>
              <a:cs typeface="Arial" panose="020B0604020202020204" pitchFamily="34" charset="0"/>
            </a:endParaRPr>
          </a:p>
        </p:txBody>
      </p:sp>
      <p:sp>
        <p:nvSpPr>
          <p:cNvPr id="5" name="TextBox 4">
            <a:extLst>
              <a:ext uri="{FF2B5EF4-FFF2-40B4-BE49-F238E27FC236}">
                <a16:creationId xmlns:a16="http://schemas.microsoft.com/office/drawing/2014/main" id="{439136F8-3DB2-6288-3F2B-ADA54C633891}"/>
              </a:ext>
            </a:extLst>
          </p:cNvPr>
          <p:cNvSpPr txBox="1"/>
          <p:nvPr/>
        </p:nvSpPr>
        <p:spPr>
          <a:xfrm>
            <a:off x="543426" y="1708484"/>
            <a:ext cx="11105148" cy="1077218"/>
          </a:xfrm>
          <a:prstGeom prst="rect">
            <a:avLst/>
          </a:prstGeom>
          <a:noFill/>
        </p:spPr>
        <p:txBody>
          <a:bodyPr wrap="square" rtlCol="0">
            <a:spAutoFit/>
          </a:bodyPr>
          <a:lstStyle/>
          <a:p>
            <a:pPr algn="ctr" eaLnBrk="1" hangingPunct="1">
              <a:spcBef>
                <a:spcPct val="20000"/>
              </a:spcBef>
              <a:buFont typeface="Arial" charset="0"/>
              <a:buNone/>
              <a:defRPr/>
            </a:pPr>
            <a:r>
              <a:rPr lang="en-US" sz="3200" b="1" dirty="0"/>
              <a:t>Hyperlinks are </a:t>
            </a:r>
            <a:r>
              <a:rPr lang="en-US" sz="3200" b="1" dirty="0">
                <a:solidFill>
                  <a:srgbClr val="FF0000"/>
                </a:solidFill>
              </a:rPr>
              <a:t>NOT</a:t>
            </a:r>
            <a:r>
              <a:rPr lang="en-US" sz="3200" b="1" dirty="0"/>
              <a:t> permitted on any slide. Text only URLs are allowed.</a:t>
            </a:r>
            <a:endParaRPr lang="en-US" dirty="0"/>
          </a:p>
        </p:txBody>
      </p:sp>
      <p:sp>
        <p:nvSpPr>
          <p:cNvPr id="2" name="TextBox 1">
            <a:extLst>
              <a:ext uri="{FF2B5EF4-FFF2-40B4-BE49-F238E27FC236}">
                <a16:creationId xmlns:a16="http://schemas.microsoft.com/office/drawing/2014/main" id="{7D9ED5BB-729B-3DD2-10B7-52934AAB3998}"/>
              </a:ext>
            </a:extLst>
          </p:cNvPr>
          <p:cNvSpPr txBox="1"/>
          <p:nvPr/>
        </p:nvSpPr>
        <p:spPr>
          <a:xfrm>
            <a:off x="2438400" y="3610634"/>
            <a:ext cx="4963672" cy="923330"/>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https://www.ashrae.org/</a:t>
            </a:r>
          </a:p>
          <a:p>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5B2162B-F3F6-0034-8B94-969BBA139044}"/>
              </a:ext>
            </a:extLst>
          </p:cNvPr>
          <p:cNvSpPr txBox="1"/>
          <p:nvPr/>
        </p:nvSpPr>
        <p:spPr>
          <a:xfrm>
            <a:off x="2438400" y="4626730"/>
            <a:ext cx="5321968"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hlinkClick r:id="rId3"/>
              </a:rPr>
              <a:t>https://www.ashrae.org/</a:t>
            </a:r>
            <a:endParaRPr lang="en-US" sz="3600" dirty="0">
              <a:latin typeface="Arial" panose="020B0604020202020204" pitchFamily="34" charset="0"/>
              <a:cs typeface="Arial" panose="020B0604020202020204" pitchFamily="34" charset="0"/>
            </a:endParaRPr>
          </a:p>
        </p:txBody>
      </p:sp>
      <p:sp>
        <p:nvSpPr>
          <p:cNvPr id="4" name="Arrow: Right 3">
            <a:extLst>
              <a:ext uri="{FF2B5EF4-FFF2-40B4-BE49-F238E27FC236}">
                <a16:creationId xmlns:a16="http://schemas.microsoft.com/office/drawing/2014/main" id="{3FCD79AD-030D-C2F9-00DF-6174A74B2138}"/>
              </a:ext>
            </a:extLst>
          </p:cNvPr>
          <p:cNvSpPr/>
          <p:nvPr/>
        </p:nvSpPr>
        <p:spPr>
          <a:xfrm>
            <a:off x="7543800" y="3838074"/>
            <a:ext cx="1046747" cy="32485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E58BB925-7C9E-D170-27C7-E17DA5D639D1}"/>
              </a:ext>
            </a:extLst>
          </p:cNvPr>
          <p:cNvSpPr/>
          <p:nvPr/>
        </p:nvSpPr>
        <p:spPr>
          <a:xfrm>
            <a:off x="7543799" y="4787469"/>
            <a:ext cx="1046747" cy="32485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A11B1BA-8B53-AF7E-F2A4-F765FD57F8BC}"/>
              </a:ext>
            </a:extLst>
          </p:cNvPr>
          <p:cNvSpPr txBox="1"/>
          <p:nvPr/>
        </p:nvSpPr>
        <p:spPr>
          <a:xfrm>
            <a:off x="8732275" y="3677334"/>
            <a:ext cx="3031958" cy="646331"/>
          </a:xfrm>
          <a:prstGeom prst="rect">
            <a:avLst/>
          </a:prstGeom>
          <a:noFill/>
        </p:spPr>
        <p:txBody>
          <a:bodyPr wrap="square" rtlCol="0">
            <a:spAutoFit/>
          </a:bodyPr>
          <a:lstStyle/>
          <a:p>
            <a:r>
              <a:rPr lang="en-US" sz="3600" b="1" dirty="0">
                <a:solidFill>
                  <a:schemeClr val="accent6"/>
                </a:solidFill>
                <a:latin typeface="Arial" panose="020B0604020202020204" pitchFamily="34" charset="0"/>
                <a:cs typeface="Arial" panose="020B0604020202020204" pitchFamily="34" charset="0"/>
              </a:rPr>
              <a:t>Okay</a:t>
            </a:r>
          </a:p>
        </p:txBody>
      </p:sp>
      <p:sp>
        <p:nvSpPr>
          <p:cNvPr id="8" name="TextBox 7">
            <a:extLst>
              <a:ext uri="{FF2B5EF4-FFF2-40B4-BE49-F238E27FC236}">
                <a16:creationId xmlns:a16="http://schemas.microsoft.com/office/drawing/2014/main" id="{AA6B9FC6-93FE-2CAA-6C7D-DFFAA291B72E}"/>
              </a:ext>
            </a:extLst>
          </p:cNvPr>
          <p:cNvSpPr txBox="1"/>
          <p:nvPr/>
        </p:nvSpPr>
        <p:spPr>
          <a:xfrm>
            <a:off x="8732275" y="4626729"/>
            <a:ext cx="2457093" cy="646331"/>
          </a:xfrm>
          <a:prstGeom prst="rect">
            <a:avLst/>
          </a:prstGeom>
          <a:noFill/>
        </p:spPr>
        <p:txBody>
          <a:bodyPr wrap="square" rtlCol="0">
            <a:spAutoFit/>
          </a:bodyPr>
          <a:lstStyle/>
          <a:p>
            <a:r>
              <a:rPr lang="en-US" sz="3600" b="1" dirty="0">
                <a:solidFill>
                  <a:srgbClr val="FF0000"/>
                </a:solidFill>
                <a:latin typeface="Arial" panose="020B0604020202020204" pitchFamily="34" charset="0"/>
                <a:cs typeface="Arial" panose="020B0604020202020204" pitchFamily="34" charset="0"/>
              </a:rPr>
              <a:t>Not Okay</a:t>
            </a:r>
          </a:p>
        </p:txBody>
      </p:sp>
    </p:spTree>
    <p:extLst>
      <p:ext uri="{BB962C8B-B14F-4D97-AF65-F5344CB8AC3E}">
        <p14:creationId xmlns:p14="http://schemas.microsoft.com/office/powerpoint/2010/main" val="4200839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2907CC20-9546-39EC-D0F1-BFB3D8E3B455}"/>
              </a:ext>
            </a:extLst>
          </p:cNvPr>
          <p:cNvSpPr>
            <a:spLocks noGrp="1"/>
          </p:cNvSpPr>
          <p:nvPr>
            <p:ph type="sldNum" sz="quarter" idx="12"/>
          </p:nvPr>
        </p:nvSpPr>
        <p:spPr>
          <a:xfrm>
            <a:off x="9448800" y="6257925"/>
            <a:ext cx="2743200" cy="365125"/>
          </a:xfrm>
        </p:spPr>
        <p:txBody>
          <a:bodyPr/>
          <a:lstStyle>
            <a:lvl1pPr>
              <a:defRPr sz="2000"/>
            </a:lvl1pPr>
          </a:lstStyle>
          <a:p>
            <a:fld id="{88DD9060-538D-6748-9546-F4DF75D7DA81}" type="slidenum">
              <a:rPr lang="en-US" smtClean="0"/>
              <a:pPr/>
              <a:t>5</a:t>
            </a:fld>
            <a:endParaRPr lang="en-US"/>
          </a:p>
        </p:txBody>
      </p:sp>
      <p:sp>
        <p:nvSpPr>
          <p:cNvPr id="135" name="Text Box 1521">
            <a:extLst>
              <a:ext uri="{FF2B5EF4-FFF2-40B4-BE49-F238E27FC236}">
                <a16:creationId xmlns:a16="http://schemas.microsoft.com/office/drawing/2014/main" id="{24BF750C-BAE3-2561-6344-FD7642855FA6}"/>
              </a:ext>
            </a:extLst>
          </p:cNvPr>
          <p:cNvSpPr txBox="1">
            <a:spLocks noChangeArrowheads="1"/>
          </p:cNvSpPr>
          <p:nvPr/>
        </p:nvSpPr>
        <p:spPr bwMode="auto">
          <a:xfrm>
            <a:off x="190509" y="7021323"/>
            <a:ext cx="7211563" cy="215444"/>
          </a:xfrm>
          <a:prstGeom prst="rect">
            <a:avLst/>
          </a:prstGeom>
          <a:noFill/>
          <a:ln w="9525">
            <a:noFill/>
            <a:miter lim="800000"/>
            <a:headEnd/>
            <a:tailEnd/>
          </a:ln>
        </p:spPr>
        <p:txBody>
          <a:bodyPr wrap="square" lIns="12856" tIns="0" rIns="12856" bIns="0" anchor="ctr">
            <a:spAutoFit/>
          </a:bodyPr>
          <a:lstStyle/>
          <a:p>
            <a:pPr defTabSz="652463">
              <a:spcBef>
                <a:spcPct val="50000"/>
              </a:spcBef>
            </a:pPr>
            <a:r>
              <a:rPr lang="en-US" altLang="ja-JP" sz="1400" b="1" dirty="0">
                <a:latin typeface="Arial" panose="020B0604020202020204" pitchFamily="34" charset="0"/>
                <a:ea typeface="Tahoma" pitchFamily="34" charset="0"/>
                <a:cs typeface="Arial" panose="020B0604020202020204" pitchFamily="34" charset="0"/>
              </a:rPr>
              <a:t>Direct fired absorption chiller </a:t>
            </a:r>
            <a:r>
              <a:rPr lang="en-US" altLang="ja-JP" sz="1400" b="1" dirty="0">
                <a:latin typeface="Arial" panose="020B0604020202020204" pitchFamily="34" charset="0"/>
                <a:ea typeface="メイリオ" pitchFamily="50" charset="-128"/>
                <a:cs typeface="Arial" panose="020B0604020202020204" pitchFamily="34" charset="0"/>
              </a:rPr>
              <a:t>(240RT</a:t>
            </a:r>
            <a:r>
              <a:rPr lang="en-US" altLang="ja-JP" sz="1200" b="1" dirty="0">
                <a:latin typeface="Arial" panose="020B0604020202020204" pitchFamily="34" charset="0"/>
                <a:ea typeface="メイリオ" pitchFamily="50" charset="-128"/>
                <a:cs typeface="Arial" panose="020B0604020202020204" pitchFamily="34" charset="0"/>
              </a:rPr>
              <a:t> </a:t>
            </a:r>
            <a:r>
              <a:rPr lang="en-US" altLang="ja-JP" sz="1400" b="1" dirty="0">
                <a:latin typeface="Arial" panose="020B0604020202020204" pitchFamily="34" charset="0"/>
                <a:ea typeface="メイリオ" pitchFamily="50" charset="-128"/>
                <a:cs typeface="Arial" panose="020B0604020202020204" pitchFamily="34" charset="0"/>
              </a:rPr>
              <a:t>x2</a:t>
            </a:r>
            <a:r>
              <a:rPr lang="ja-JP" altLang="en-US" sz="1400" b="1" dirty="0">
                <a:latin typeface="Arial" panose="020B0604020202020204" pitchFamily="34" charset="0"/>
                <a:ea typeface="メイリオ" pitchFamily="50" charset="-128"/>
                <a:cs typeface="Arial" panose="020B0604020202020204" pitchFamily="34" charset="0"/>
              </a:rPr>
              <a:t> </a:t>
            </a:r>
            <a:r>
              <a:rPr lang="en-US" altLang="ja-JP" sz="1400" b="1" dirty="0">
                <a:latin typeface="Arial" panose="020B0604020202020204" pitchFamily="34" charset="0"/>
                <a:ea typeface="メイリオ" pitchFamily="50" charset="-128"/>
                <a:cs typeface="Arial" panose="020B0604020202020204" pitchFamily="34" charset="0"/>
              </a:rPr>
              <a:t>units)</a:t>
            </a:r>
            <a:r>
              <a:rPr lang="ja-JP" altLang="en-US" sz="1400" b="1" dirty="0">
                <a:latin typeface="Arial" panose="020B0604020202020204" pitchFamily="34" charset="0"/>
                <a:ea typeface="メイリオ" pitchFamily="50" charset="-128"/>
                <a:cs typeface="Arial" panose="020B0604020202020204" pitchFamily="34" charset="0"/>
              </a:rPr>
              <a:t>　</a:t>
            </a:r>
            <a:r>
              <a:rPr lang="en-US" altLang="ja-JP" sz="1400" b="1" dirty="0">
                <a:latin typeface="Arial" panose="020B0604020202020204" pitchFamily="34" charset="0"/>
                <a:ea typeface="メイリオ" pitchFamily="50" charset="-128"/>
                <a:cs typeface="Arial" panose="020B0604020202020204" pitchFamily="34" charset="0"/>
              </a:rPr>
              <a:t>COP=1.01</a:t>
            </a:r>
            <a:endParaRPr lang="ja-JP" altLang="en-US" sz="1400" b="1" dirty="0">
              <a:latin typeface="Arial" panose="020B0604020202020204" pitchFamily="34" charset="0"/>
              <a:ea typeface="メイリオ" pitchFamily="50" charset="-128"/>
              <a:cs typeface="Arial" panose="020B0604020202020204" pitchFamily="34" charset="0"/>
            </a:endParaRPr>
          </a:p>
        </p:txBody>
      </p:sp>
      <p:sp>
        <p:nvSpPr>
          <p:cNvPr id="137" name="Text Box 1522">
            <a:extLst>
              <a:ext uri="{FF2B5EF4-FFF2-40B4-BE49-F238E27FC236}">
                <a16:creationId xmlns:a16="http://schemas.microsoft.com/office/drawing/2014/main" id="{15487B62-5FBC-87E0-F166-E6018E4F9D19}"/>
              </a:ext>
            </a:extLst>
          </p:cNvPr>
          <p:cNvSpPr txBox="1">
            <a:spLocks noChangeArrowheads="1"/>
          </p:cNvSpPr>
          <p:nvPr/>
        </p:nvSpPr>
        <p:spPr bwMode="auto">
          <a:xfrm>
            <a:off x="195565" y="7286732"/>
            <a:ext cx="6679219" cy="215444"/>
          </a:xfrm>
          <a:prstGeom prst="rect">
            <a:avLst/>
          </a:prstGeom>
          <a:noFill/>
          <a:ln w="9525">
            <a:noFill/>
            <a:miter lim="800000"/>
            <a:headEnd/>
            <a:tailEnd/>
          </a:ln>
        </p:spPr>
        <p:txBody>
          <a:bodyPr wrap="square" lIns="12856" tIns="0" rIns="12856" bIns="0" anchor="ctr">
            <a:spAutoFit/>
          </a:bodyPr>
          <a:lstStyle/>
          <a:p>
            <a:pPr defTabSz="652463">
              <a:spcBef>
                <a:spcPct val="50000"/>
              </a:spcBef>
            </a:pPr>
            <a:r>
              <a:rPr lang="en-US" altLang="ja-JP" sz="1400" b="1" dirty="0">
                <a:latin typeface="Arial" panose="020B0604020202020204" pitchFamily="34" charset="0"/>
                <a:ea typeface="Tahoma" pitchFamily="34" charset="0"/>
                <a:cs typeface="Arial" panose="020B0604020202020204" pitchFamily="34" charset="0"/>
              </a:rPr>
              <a:t>Water cooling chiller</a:t>
            </a:r>
            <a:r>
              <a:rPr lang="en-US" altLang="ja-JP" sz="1400" b="1" dirty="0">
                <a:latin typeface="Arial" panose="020B0604020202020204" pitchFamily="34" charset="0"/>
                <a:ea typeface="メイリオ" pitchFamily="50" charset="-128"/>
                <a:cs typeface="Arial" panose="020B0604020202020204" pitchFamily="34" charset="0"/>
              </a:rPr>
              <a:t>(120RT</a:t>
            </a:r>
            <a:r>
              <a:rPr lang="en-US" altLang="ja-JP" sz="1200" b="1" dirty="0">
                <a:latin typeface="Arial" panose="020B0604020202020204" pitchFamily="34" charset="0"/>
                <a:ea typeface="メイリオ" pitchFamily="50" charset="-128"/>
                <a:cs typeface="Arial" panose="020B0604020202020204" pitchFamily="34" charset="0"/>
              </a:rPr>
              <a:t> </a:t>
            </a:r>
            <a:r>
              <a:rPr lang="en-US" altLang="ja-JP" sz="1400" b="1" dirty="0">
                <a:latin typeface="Arial" panose="020B0604020202020204" pitchFamily="34" charset="0"/>
                <a:ea typeface="メイリオ" pitchFamily="50" charset="-128"/>
                <a:cs typeface="Arial" panose="020B0604020202020204" pitchFamily="34" charset="0"/>
              </a:rPr>
              <a:t>x2 units)</a:t>
            </a:r>
            <a:r>
              <a:rPr lang="ja-JP" altLang="en-US" sz="1400" b="1" dirty="0">
                <a:latin typeface="Arial" panose="020B0604020202020204" pitchFamily="34" charset="0"/>
                <a:ea typeface="メイリオ" pitchFamily="50" charset="-128"/>
                <a:cs typeface="Arial" panose="020B0604020202020204" pitchFamily="34" charset="0"/>
              </a:rPr>
              <a:t>　</a:t>
            </a:r>
            <a:r>
              <a:rPr lang="en-US" altLang="ja-JP" sz="1400" b="1" dirty="0">
                <a:latin typeface="Arial" panose="020B0604020202020204" pitchFamily="34" charset="0"/>
                <a:ea typeface="メイリオ" pitchFamily="50" charset="-128"/>
                <a:cs typeface="Arial" panose="020B0604020202020204" pitchFamily="34" charset="0"/>
              </a:rPr>
              <a:t>COP=4.69 (1.73)</a:t>
            </a:r>
            <a:endParaRPr lang="ja-JP" altLang="en-US" sz="1400" b="1" dirty="0">
              <a:latin typeface="Arial" panose="020B0604020202020204" pitchFamily="34" charset="0"/>
              <a:ea typeface="メイリオ" pitchFamily="50" charset="-128"/>
              <a:cs typeface="Arial" panose="020B0604020202020204" pitchFamily="34" charset="0"/>
            </a:endParaRPr>
          </a:p>
        </p:txBody>
      </p:sp>
      <p:sp>
        <p:nvSpPr>
          <p:cNvPr id="5" name="TextBox 4">
            <a:extLst>
              <a:ext uri="{FF2B5EF4-FFF2-40B4-BE49-F238E27FC236}">
                <a16:creationId xmlns:a16="http://schemas.microsoft.com/office/drawing/2014/main" id="{439136F8-3DB2-6288-3F2B-ADA54C633891}"/>
              </a:ext>
            </a:extLst>
          </p:cNvPr>
          <p:cNvSpPr txBox="1"/>
          <p:nvPr/>
        </p:nvSpPr>
        <p:spPr>
          <a:xfrm>
            <a:off x="543426" y="1708484"/>
            <a:ext cx="11105148" cy="1809726"/>
          </a:xfrm>
          <a:prstGeom prst="rect">
            <a:avLst/>
          </a:prstGeom>
          <a:noFill/>
        </p:spPr>
        <p:txBody>
          <a:bodyPr wrap="square" rtlCol="0">
            <a:spAutoFit/>
          </a:bodyPr>
          <a:lstStyle/>
          <a:p>
            <a:pPr algn="ctr" eaLnBrk="1" hangingPunct="1">
              <a:spcBef>
                <a:spcPct val="20000"/>
              </a:spcBef>
              <a:buFont typeface="Arial" charset="0"/>
              <a:buNone/>
              <a:defRPr/>
            </a:pPr>
            <a:r>
              <a:rPr lang="en-US" sz="3200" b="1" dirty="0"/>
              <a:t>Do </a:t>
            </a:r>
            <a:r>
              <a:rPr lang="en-US" sz="3200" b="1" dirty="0">
                <a:solidFill>
                  <a:srgbClr val="FF0000"/>
                </a:solidFill>
              </a:rPr>
              <a:t>NOT</a:t>
            </a:r>
            <a:r>
              <a:rPr lang="en-US" sz="3200" b="1" dirty="0"/>
              <a:t> i</a:t>
            </a:r>
            <a:r>
              <a:rPr lang="en-US" sz="3200" b="1" dirty="0">
                <a:latin typeface="+mn-lt"/>
                <a:cs typeface="+mn-cs"/>
              </a:rPr>
              <a:t>nfer that ASHRAE</a:t>
            </a:r>
          </a:p>
          <a:p>
            <a:pPr lvl="1" algn="ctr" eaLnBrk="1" hangingPunct="1">
              <a:spcBef>
                <a:spcPct val="20000"/>
              </a:spcBef>
              <a:buFont typeface="Arial" charset="0"/>
              <a:buNone/>
              <a:defRPr/>
            </a:pPr>
            <a:r>
              <a:rPr lang="en-US" sz="2800" b="1" dirty="0">
                <a:latin typeface="+mn-lt"/>
                <a:cs typeface="+mn-cs"/>
              </a:rPr>
              <a:t> approves or endorses</a:t>
            </a:r>
            <a:r>
              <a:rPr lang="en-US" sz="2800" dirty="0">
                <a:latin typeface="+mn-lt"/>
                <a:cs typeface="+mn-cs"/>
              </a:rPr>
              <a:t> </a:t>
            </a:r>
            <a:r>
              <a:rPr lang="en-US" sz="2800" b="1" dirty="0">
                <a:latin typeface="+mn-lt"/>
                <a:cs typeface="+mn-cs"/>
              </a:rPr>
              <a:t>any product, software or system for any reason.</a:t>
            </a:r>
          </a:p>
          <a:p>
            <a:endParaRPr lang="en-US" dirty="0"/>
          </a:p>
        </p:txBody>
      </p:sp>
      <p:pic>
        <p:nvPicPr>
          <p:cNvPr id="119" name="Picture 118">
            <a:extLst>
              <a:ext uri="{FF2B5EF4-FFF2-40B4-BE49-F238E27FC236}">
                <a16:creationId xmlns:a16="http://schemas.microsoft.com/office/drawing/2014/main" id="{B9E170A6-55BF-233B-544C-5009D2EAC6A5}"/>
              </a:ext>
            </a:extLst>
          </p:cNvPr>
          <p:cNvPicPr>
            <a:picLocks noChangeAspect="1"/>
          </p:cNvPicPr>
          <p:nvPr/>
        </p:nvPicPr>
        <p:blipFill>
          <a:blip r:embed="rId3"/>
          <a:stretch>
            <a:fillRect/>
          </a:stretch>
        </p:blipFill>
        <p:spPr>
          <a:xfrm>
            <a:off x="4087372" y="3741733"/>
            <a:ext cx="3314700" cy="2292668"/>
          </a:xfrm>
          <a:prstGeom prst="rect">
            <a:avLst/>
          </a:prstGeom>
        </p:spPr>
      </p:pic>
      <p:sp>
        <p:nvSpPr>
          <p:cNvPr id="158" name="Multiplication Sign 157">
            <a:extLst>
              <a:ext uri="{FF2B5EF4-FFF2-40B4-BE49-F238E27FC236}">
                <a16:creationId xmlns:a16="http://schemas.microsoft.com/office/drawing/2014/main" id="{D1DBCB7C-C35C-56A0-5B75-CA93EDE46D48}"/>
              </a:ext>
            </a:extLst>
          </p:cNvPr>
          <p:cNvSpPr/>
          <p:nvPr/>
        </p:nvSpPr>
        <p:spPr>
          <a:xfrm>
            <a:off x="4739440" y="3983204"/>
            <a:ext cx="2436134" cy="1809726"/>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773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09EB0B0-816A-6BDB-A599-D2B3AD3E5FEE}"/>
              </a:ext>
            </a:extLst>
          </p:cNvPr>
          <p:cNvSpPr>
            <a:spLocks noGrp="1"/>
          </p:cNvSpPr>
          <p:nvPr>
            <p:ph type="sldNum" sz="quarter" idx="12"/>
          </p:nvPr>
        </p:nvSpPr>
        <p:spPr/>
        <p:txBody>
          <a:bodyPr/>
          <a:lstStyle>
            <a:lvl1pPr>
              <a:defRPr sz="2000"/>
            </a:lvl1pPr>
          </a:lstStyle>
          <a:p>
            <a:fld id="{88DD9060-538D-6748-9546-F4DF75D7DA81}" type="slidenum">
              <a:rPr lang="en-US" smtClean="0"/>
              <a:pPr/>
              <a:t>6</a:t>
            </a:fld>
            <a:endParaRPr lang="en-US"/>
          </a:p>
        </p:txBody>
      </p:sp>
      <p:sp>
        <p:nvSpPr>
          <p:cNvPr id="10" name="TextBox 9">
            <a:extLst>
              <a:ext uri="{FF2B5EF4-FFF2-40B4-BE49-F238E27FC236}">
                <a16:creationId xmlns:a16="http://schemas.microsoft.com/office/drawing/2014/main" id="{C5E09AE5-0041-E871-896E-63801BFE3C0A}"/>
              </a:ext>
            </a:extLst>
          </p:cNvPr>
          <p:cNvSpPr txBox="1"/>
          <p:nvPr/>
        </p:nvSpPr>
        <p:spPr>
          <a:xfrm>
            <a:off x="449179" y="222918"/>
            <a:ext cx="9625263" cy="769441"/>
          </a:xfrm>
          <a:prstGeom prst="rect">
            <a:avLst/>
          </a:prstGeom>
          <a:noFill/>
        </p:spPr>
        <p:txBody>
          <a:bodyPr wrap="square" rtlCol="0">
            <a:spAutoFit/>
          </a:bodyPr>
          <a:lstStyle/>
          <a:p>
            <a:r>
              <a:rPr lang="en-US" sz="4400" b="1" dirty="0">
                <a:solidFill>
                  <a:schemeClr val="bg1"/>
                </a:solidFill>
              </a:rPr>
              <a:t>Bibliography</a:t>
            </a:r>
          </a:p>
        </p:txBody>
      </p:sp>
      <p:sp>
        <p:nvSpPr>
          <p:cNvPr id="11" name="TextBox 10">
            <a:extLst>
              <a:ext uri="{FF2B5EF4-FFF2-40B4-BE49-F238E27FC236}">
                <a16:creationId xmlns:a16="http://schemas.microsoft.com/office/drawing/2014/main" id="{F0C7B0F9-537E-2957-2F6A-2D7BF01262A7}"/>
              </a:ext>
            </a:extLst>
          </p:cNvPr>
          <p:cNvSpPr txBox="1"/>
          <p:nvPr/>
        </p:nvSpPr>
        <p:spPr>
          <a:xfrm>
            <a:off x="449179" y="1564105"/>
            <a:ext cx="11438021" cy="2634567"/>
          </a:xfrm>
          <a:prstGeom prst="rect">
            <a:avLst/>
          </a:prstGeom>
          <a:noFill/>
        </p:spPr>
        <p:txBody>
          <a:bodyPr wrap="square" rtlCol="0">
            <a:spAutoFit/>
          </a:bodyPr>
          <a:lstStyle/>
          <a:p>
            <a:pPr marL="342900" indent="-342900" eaLnBrk="1" hangingPunct="1">
              <a:spcBef>
                <a:spcPct val="20000"/>
              </a:spcBef>
              <a:buFont typeface="Arial" charset="0"/>
              <a:buChar char="•"/>
              <a:defRPr/>
            </a:pPr>
            <a:r>
              <a:rPr lang="en-US" sz="3200" b="1" dirty="0">
                <a:latin typeface="Arial" panose="020B0604020202020204" pitchFamily="34" charset="0"/>
                <a:cs typeface="Arial" panose="020B0604020202020204" pitchFamily="34" charset="0"/>
              </a:rPr>
              <a:t>This should be the next to the last slide</a:t>
            </a:r>
          </a:p>
          <a:p>
            <a:pPr marL="342900" indent="-342900" eaLnBrk="1" hangingPunct="1">
              <a:spcBef>
                <a:spcPct val="20000"/>
              </a:spcBef>
              <a:buFont typeface="Arial" charset="0"/>
              <a:buChar char="•"/>
              <a:defRPr/>
            </a:pPr>
            <a:r>
              <a:rPr lang="en-US" sz="3200" b="1" dirty="0">
                <a:latin typeface="Arial" panose="020B0604020202020204" pitchFamily="34" charset="0"/>
                <a:cs typeface="Arial" panose="020B0604020202020204" pitchFamily="34" charset="0"/>
              </a:rPr>
              <a:t>Comply with the ASHRAE style, e.g.:</a:t>
            </a:r>
          </a:p>
          <a:p>
            <a:pPr marL="742950" lvl="1" indent="-285750" eaLnBrk="1" hangingPunct="1">
              <a:spcBef>
                <a:spcPct val="20000"/>
              </a:spcBef>
              <a:buFont typeface="Arial" charset="0"/>
              <a:buChar char="–"/>
              <a:defRPr/>
            </a:pPr>
            <a:r>
              <a:rPr lang="en-US" sz="2400" b="1" dirty="0">
                <a:latin typeface="Arial" panose="020B0604020202020204" pitchFamily="34" charset="0"/>
                <a:cs typeface="Arial" panose="020B0604020202020204" pitchFamily="34" charset="0"/>
              </a:rPr>
              <a:t>Royal, J.  Augmentation of in-tube condensation of R-113.  Ph.D. dissertation,  Department of Mechanical Engineering, Iowa State University, Ames, 1975. </a:t>
            </a:r>
          </a:p>
          <a:p>
            <a:endParaRPr lang="en-US" dirty="0"/>
          </a:p>
        </p:txBody>
      </p:sp>
      <p:sp>
        <p:nvSpPr>
          <p:cNvPr id="12" name="TextBox 11">
            <a:extLst>
              <a:ext uri="{FF2B5EF4-FFF2-40B4-BE49-F238E27FC236}">
                <a16:creationId xmlns:a16="http://schemas.microsoft.com/office/drawing/2014/main" id="{28BB1528-7376-7F14-B6D5-DDE8587A3CD7}"/>
              </a:ext>
            </a:extLst>
          </p:cNvPr>
          <p:cNvSpPr txBox="1"/>
          <p:nvPr/>
        </p:nvSpPr>
        <p:spPr>
          <a:xfrm>
            <a:off x="376989" y="5142299"/>
            <a:ext cx="11438021"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No phone numbers or other personal information should appear on this slide</a:t>
            </a:r>
            <a:r>
              <a:rPr lang="en-US" dirty="0"/>
              <a:t>. </a:t>
            </a:r>
          </a:p>
        </p:txBody>
      </p:sp>
    </p:spTree>
    <p:extLst>
      <p:ext uri="{BB962C8B-B14F-4D97-AF65-F5344CB8AC3E}">
        <p14:creationId xmlns:p14="http://schemas.microsoft.com/office/powerpoint/2010/main" val="101375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B612EB-C628-374A-C59E-A63669D32199}"/>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938E774A-EE54-3715-B5E3-0CCDE19600F6}"/>
              </a:ext>
            </a:extLst>
          </p:cNvPr>
          <p:cNvSpPr>
            <a:spLocks noGrp="1"/>
          </p:cNvSpPr>
          <p:nvPr>
            <p:ph idx="1"/>
          </p:nvPr>
        </p:nvSpPr>
        <p:spPr/>
        <p:txBody>
          <a:bodyPr>
            <a:normAutofit/>
          </a:bodyPr>
          <a:lstStyle/>
          <a:p>
            <a:pPr eaLnBrk="1" hangingPunct="1">
              <a:spcBef>
                <a:spcPct val="0"/>
              </a:spcBef>
              <a:buFontTx/>
              <a:buNone/>
            </a:pPr>
            <a:r>
              <a:rPr lang="en-US" altLang="en-US" sz="2400" b="1" dirty="0">
                <a:solidFill>
                  <a:srgbClr val="F91752"/>
                </a:solidFill>
                <a:latin typeface="Arial Black" panose="020B0A04020102020204" pitchFamily="34" charset="0"/>
              </a:rPr>
              <a:t>This slide may only show your name and email address . </a:t>
            </a:r>
          </a:p>
          <a:p>
            <a:pPr eaLnBrk="1" hangingPunct="1">
              <a:spcBef>
                <a:spcPct val="0"/>
              </a:spcBef>
              <a:buFontTx/>
              <a:buNone/>
            </a:pPr>
            <a:r>
              <a:rPr lang="en-US" altLang="en-US" sz="2400" b="1" dirty="0">
                <a:solidFill>
                  <a:srgbClr val="F91752"/>
                </a:solidFill>
                <a:latin typeface="Arial Black" panose="020B0A04020102020204" pitchFamily="34" charset="0"/>
              </a:rPr>
              <a:t>Phone numbers or any other personal info is not permitted.</a:t>
            </a:r>
          </a:p>
          <a:p>
            <a:pPr eaLnBrk="1" hangingPunct="1">
              <a:spcBef>
                <a:spcPct val="0"/>
              </a:spcBef>
              <a:buFontTx/>
              <a:buNone/>
            </a:pPr>
            <a:endParaRPr lang="en-US" dirty="0"/>
          </a:p>
          <a:p>
            <a:r>
              <a:rPr lang="en-US" dirty="0"/>
              <a:t>Chris Preyor</a:t>
            </a:r>
          </a:p>
          <a:p>
            <a:r>
              <a:rPr lang="en-US" dirty="0"/>
              <a:t>Cpreyor@nihonsekkei.co.jp</a:t>
            </a:r>
          </a:p>
        </p:txBody>
      </p:sp>
      <p:sp>
        <p:nvSpPr>
          <p:cNvPr id="5" name="Slide Number Placeholder 5">
            <a:extLst>
              <a:ext uri="{FF2B5EF4-FFF2-40B4-BE49-F238E27FC236}">
                <a16:creationId xmlns:a16="http://schemas.microsoft.com/office/drawing/2014/main" id="{3121DD21-0BCA-AB7B-72CF-5774628AEFE4}"/>
              </a:ext>
            </a:extLst>
          </p:cNvPr>
          <p:cNvSpPr>
            <a:spLocks noGrp="1"/>
          </p:cNvSpPr>
          <p:nvPr>
            <p:ph type="sldNum" sz="quarter" idx="12"/>
          </p:nvPr>
        </p:nvSpPr>
        <p:spPr/>
        <p:txBody>
          <a:bodyPr/>
          <a:lstStyle>
            <a:lvl1pPr>
              <a:defRPr sz="2000"/>
            </a:lvl1pPr>
          </a:lstStyle>
          <a:p>
            <a:fld id="{88DD9060-538D-6748-9546-F4DF75D7DA81}" type="slidenum">
              <a:rPr lang="en-US" smtClean="0"/>
              <a:pPr/>
              <a:t>7</a:t>
            </a:fld>
            <a:endParaRPr lang="en-US"/>
          </a:p>
        </p:txBody>
      </p:sp>
      <p:sp>
        <p:nvSpPr>
          <p:cNvPr id="2" name="TextBox 1">
            <a:extLst>
              <a:ext uri="{FF2B5EF4-FFF2-40B4-BE49-F238E27FC236}">
                <a16:creationId xmlns:a16="http://schemas.microsoft.com/office/drawing/2014/main" id="{C8B7EF4B-B523-AE45-0978-0CCE9DABC486}"/>
              </a:ext>
            </a:extLst>
          </p:cNvPr>
          <p:cNvSpPr txBox="1"/>
          <p:nvPr/>
        </p:nvSpPr>
        <p:spPr>
          <a:xfrm>
            <a:off x="637673" y="5431811"/>
            <a:ext cx="9553073" cy="1200329"/>
          </a:xfrm>
          <a:prstGeom prst="rect">
            <a:avLst/>
          </a:prstGeom>
          <a:noFill/>
        </p:spPr>
        <p:txBody>
          <a:bodyPr wrap="square" rtlCol="0">
            <a:spAutoFit/>
          </a:bodyPr>
          <a:lstStyle/>
          <a:p>
            <a:r>
              <a:rPr lang="en-US" altLang="en-US" sz="1800" b="0" dirty="0">
                <a:solidFill>
                  <a:srgbClr val="F91752"/>
                </a:solidFill>
                <a:latin typeface="Arial Black" panose="020B0A04020102020204" pitchFamily="34" charset="0"/>
              </a:rPr>
              <a:t>This slide should remain on the screen until your presentation is complete and all questions have been answered. Close this slide </a:t>
            </a:r>
            <a:r>
              <a:rPr lang="en-US" altLang="en-US" sz="1800" b="1" dirty="0">
                <a:solidFill>
                  <a:srgbClr val="FF0000"/>
                </a:solidFill>
                <a:latin typeface="Arial Black" panose="020B0A04020102020204" pitchFamily="34" charset="0"/>
              </a:rPr>
              <a:t>AFTER</a:t>
            </a:r>
            <a:r>
              <a:rPr lang="en-US" altLang="en-US" sz="1800" b="0" dirty="0">
                <a:solidFill>
                  <a:srgbClr val="F91752"/>
                </a:solidFill>
                <a:latin typeface="Arial Black" panose="020B0A04020102020204" pitchFamily="34" charset="0"/>
              </a:rPr>
              <a:t> questions but </a:t>
            </a:r>
            <a:r>
              <a:rPr lang="en-US" altLang="en-US" sz="1800" b="1" dirty="0">
                <a:solidFill>
                  <a:srgbClr val="FF0000"/>
                </a:solidFill>
                <a:latin typeface="Arial Black" panose="020B0A04020102020204" pitchFamily="34" charset="0"/>
              </a:rPr>
              <a:t>BEFORE</a:t>
            </a:r>
            <a:r>
              <a:rPr lang="en-US" altLang="en-US" sz="1800" b="0" dirty="0">
                <a:solidFill>
                  <a:srgbClr val="F91752"/>
                </a:solidFill>
                <a:latin typeface="Arial Black" panose="020B0A04020102020204" pitchFamily="34" charset="0"/>
              </a:rPr>
              <a:t> you remove your microphone.</a:t>
            </a:r>
          </a:p>
          <a:p>
            <a:endParaRPr lang="en-US" dirty="0"/>
          </a:p>
        </p:txBody>
      </p:sp>
    </p:spTree>
    <p:extLst>
      <p:ext uri="{BB962C8B-B14F-4D97-AF65-F5344CB8AC3E}">
        <p14:creationId xmlns:p14="http://schemas.microsoft.com/office/powerpoint/2010/main" val="1900089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1788C1-3B86-7AE5-ACD7-8BE09A3B1A9B}"/>
              </a:ext>
            </a:extLst>
          </p:cNvPr>
          <p:cNvSpPr>
            <a:spLocks noGrp="1"/>
          </p:cNvSpPr>
          <p:nvPr>
            <p:ph type="title"/>
          </p:nvPr>
        </p:nvSpPr>
        <p:spPr/>
        <p:txBody>
          <a:bodyPr/>
          <a:lstStyle/>
          <a:p>
            <a:r>
              <a:rPr lang="en-US" dirty="0"/>
              <a:t>Resources</a:t>
            </a:r>
          </a:p>
        </p:txBody>
      </p:sp>
      <p:sp>
        <p:nvSpPr>
          <p:cNvPr id="6" name="Content Placeholder 5">
            <a:extLst>
              <a:ext uri="{FF2B5EF4-FFF2-40B4-BE49-F238E27FC236}">
                <a16:creationId xmlns:a16="http://schemas.microsoft.com/office/drawing/2014/main" id="{B761D776-6698-85D0-5717-C2BEC05F8335}"/>
              </a:ext>
            </a:extLst>
          </p:cNvPr>
          <p:cNvSpPr>
            <a:spLocks noGrp="1"/>
          </p:cNvSpPr>
          <p:nvPr>
            <p:ph idx="1"/>
          </p:nvPr>
        </p:nvSpPr>
        <p:spPr/>
        <p:txBody>
          <a:bodyPr/>
          <a:lstStyle/>
          <a:p>
            <a:r>
              <a:rPr lang="en-US" dirty="0">
                <a:hlinkClick r:id="rId2"/>
              </a:rPr>
              <a:t>Commercialism Policy</a:t>
            </a:r>
            <a:endParaRPr lang="en-US" dirty="0"/>
          </a:p>
          <a:p>
            <a:r>
              <a:rPr lang="en-US" dirty="0">
                <a:hlinkClick r:id="rId3"/>
              </a:rPr>
              <a:t>Speaker’s Manual for Giving a Presentation</a:t>
            </a:r>
            <a:endParaRPr lang="en-US" dirty="0"/>
          </a:p>
        </p:txBody>
      </p:sp>
    </p:spTree>
    <p:extLst>
      <p:ext uri="{BB962C8B-B14F-4D97-AF65-F5344CB8AC3E}">
        <p14:creationId xmlns:p14="http://schemas.microsoft.com/office/powerpoint/2010/main" val="127901346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1195</TotalTime>
  <Words>504</Words>
  <Application>Microsoft Office PowerPoint</Application>
  <PresentationFormat>Widescreen</PresentationFormat>
  <Paragraphs>57</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游ゴシック</vt:lpstr>
      <vt:lpstr>Arial</vt:lpstr>
      <vt:lpstr>Arial Black</vt:lpstr>
      <vt:lpstr>Calibri</vt:lpstr>
      <vt:lpstr>Google Sans</vt:lpstr>
      <vt:lpstr>Office テーマ</vt:lpstr>
      <vt:lpstr>Renovation of an Existing Office Building in New Jersey </vt:lpstr>
      <vt:lpstr>Learning Objectives &amp; AIA Disclaimer</vt:lpstr>
      <vt:lpstr>PowerPoint Presentation</vt:lpstr>
      <vt:lpstr>PowerPoint Presentation</vt:lpstr>
      <vt:lpstr>PowerPoint Presentation</vt:lpstr>
      <vt:lpstr>PowerPoint Presentation</vt:lpstr>
      <vt:lpstr>Questions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石井 義章</dc:creator>
  <cp:lastModifiedBy>Preyor, Christopher</cp:lastModifiedBy>
  <cp:revision>52</cp:revision>
  <dcterms:created xsi:type="dcterms:W3CDTF">2024-04-23T05:17:48Z</dcterms:created>
  <dcterms:modified xsi:type="dcterms:W3CDTF">2024-10-30T14:40:46Z</dcterms:modified>
</cp:coreProperties>
</file>